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League Spartan" charset="1" panose="00000800000000000000"/>
      <p:regular r:id="rId12"/>
    </p:embeddedFont>
    <p:embeddedFont>
      <p:font typeface="Lovelo" charset="1" panose="02000000000000000000"/>
      <p:regular r:id="rId13"/>
    </p:embeddedFont>
    <p:embeddedFont>
      <p:font typeface="Montserrat" charset="1" panose="00000500000000000000"/>
      <p:regular r:id="rId14"/>
    </p:embeddedFont>
    <p:embeddedFont>
      <p:font typeface="Montserrat Bold" charset="1" panose="00000800000000000000"/>
      <p:regular r:id="rId15"/>
    </p:embeddedFont>
    <p:embeddedFont>
      <p:font typeface="DM Sans Bold" charset="1" panose="00000000000000000000"/>
      <p:regular r:id="rId16"/>
    </p:embeddedFont>
    <p:embeddedFont>
      <p:font typeface="DM Sans" charset="1" panose="000000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https://hemant.co.in/seo-benefits-for-inbound-marketing-in-2025/" TargetMode="External" Type="http://schemas.openxmlformats.org/officeDocument/2006/relationships/hyperlink"/><Relationship Id="rId5" Target="../media/image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jpeg" Type="http://schemas.openxmlformats.org/officeDocument/2006/relationships/image"/><Relationship Id="rId4" Target="https://hemant.co.in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5088" t="0" r="-277219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6103620"/>
          </a:xfrm>
          <a:custGeom>
            <a:avLst/>
            <a:gdLst/>
            <a:ahLst/>
            <a:cxnLst/>
            <a:rect r="r" b="b" t="t" l="l"/>
            <a:pathLst>
              <a:path h="6103620" w="18288000">
                <a:moveTo>
                  <a:pt x="0" y="0"/>
                </a:moveTo>
                <a:lnTo>
                  <a:pt x="18288000" y="0"/>
                </a:lnTo>
                <a:lnTo>
                  <a:pt x="18288000" y="6103620"/>
                </a:lnTo>
                <a:lnTo>
                  <a:pt x="0" y="61036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605074" y="6560660"/>
            <a:ext cx="15077852" cy="1545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en-US" sz="5600" spc="-235" u="sng">
                <a:solidFill>
                  <a:srgbClr val="2B3560"/>
                </a:solidFill>
                <a:latin typeface="League Spartan"/>
                <a:ea typeface="League Spartan"/>
                <a:cs typeface="League Spartan"/>
                <a:sym typeface="League Spartan"/>
                <a:hlinkClick r:id="rId4" tooltip="https://hemant.co.in/seo-benefits-for-inbound-marketing-in-2025/"/>
              </a:rPr>
              <a:t>SEO Benefits for Inbound Marketing in 2025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C40B20"/>
                </a:solidFill>
                <a:latin typeface="Lovelo"/>
                <a:ea typeface="Lovelo"/>
                <a:cs typeface="Lovelo"/>
                <a:sym typeface="Lovelo"/>
              </a:rPr>
              <a:t>Why SEO is More Relevant Than Ever in 2025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2949733" y="8668065"/>
            <a:ext cx="4922151" cy="1362228"/>
            <a:chOff x="0" y="0"/>
            <a:chExt cx="6562867" cy="1816304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9525"/>
              <a:ext cx="6562867" cy="5429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150"/>
                </a:lnSpc>
              </a:pPr>
              <a:r>
                <a:rPr lang="en-US" sz="2625" spc="39">
                  <a:solidFill>
                    <a:srgbClr val="C40B20"/>
                  </a:solidFill>
                  <a:latin typeface="Lovelo"/>
                  <a:ea typeface="Lovelo"/>
                  <a:cs typeface="Lovelo"/>
                  <a:sym typeface="Lovelo"/>
                </a:rPr>
                <a:t>TALK TO HEMANT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585293"/>
              <a:ext cx="6562867" cy="12310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483"/>
                </a:lnSpc>
              </a:pPr>
              <a:r>
                <a:rPr lang="en-US" sz="1800">
                  <a:solidFill>
                    <a:srgbClr val="2B356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+91 9811681687 (Mobile &amp; SMS)</a:t>
              </a:r>
            </a:p>
            <a:p>
              <a:pPr algn="l">
                <a:lnSpc>
                  <a:spcPts val="2483"/>
                </a:lnSpc>
              </a:pPr>
              <a:r>
                <a:rPr lang="en-US" sz="1800">
                  <a:solidFill>
                    <a:srgbClr val="2B356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+91 9999610527 (WhatsApp)</a:t>
              </a:r>
            </a:p>
            <a:p>
              <a:pPr algn="l">
                <a:lnSpc>
                  <a:spcPts val="2483"/>
                </a:lnSpc>
              </a:pPr>
              <a:r>
                <a:rPr lang="en-US" b="true" sz="1800">
                  <a:solidFill>
                    <a:srgbClr val="2B356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mail @ hemant . co . in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28700" y="8668065"/>
            <a:ext cx="6688948" cy="1000125"/>
            <a:chOff x="0" y="0"/>
            <a:chExt cx="8918597" cy="1333500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85725"/>
              <a:ext cx="8918597" cy="8896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800"/>
                </a:lnSpc>
              </a:pPr>
              <a:r>
                <a:rPr lang="en-US" sz="4800" spc="-48">
                  <a:solidFill>
                    <a:srgbClr val="C40B2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Hemant Kr. Sharma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1022985"/>
              <a:ext cx="8918597" cy="3105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620"/>
                </a:lnSpc>
              </a:pPr>
              <a:r>
                <a:rPr lang="en-US" sz="1800" spc="-108">
                  <a:solidFill>
                    <a:srgbClr val="2B356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DIGITAL MARKETING CONSULTANT, TRAINER &amp; MENTOR</a:t>
              </a:r>
            </a:p>
          </p:txBody>
        </p:sp>
      </p:grpSp>
      <p:sp>
        <p:nvSpPr>
          <p:cNvPr name="Freeform 11" id="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false" flipV="false" rot="0">
            <a:off x="17094912" y="9032005"/>
            <a:ext cx="998288" cy="998288"/>
          </a:xfrm>
          <a:custGeom>
            <a:avLst/>
            <a:gdLst/>
            <a:ahLst/>
            <a:cxnLst/>
            <a:rect r="r" b="b" t="t" l="l"/>
            <a:pathLst>
              <a:path h="998288" w="998288">
                <a:moveTo>
                  <a:pt x="0" y="0"/>
                </a:moveTo>
                <a:lnTo>
                  <a:pt x="998288" y="0"/>
                </a:lnTo>
                <a:lnTo>
                  <a:pt x="998288" y="998288"/>
                </a:lnTo>
                <a:lnTo>
                  <a:pt x="0" y="9982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5088" t="0" r="-277219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94938"/>
            <a:ext cx="8371614" cy="10464517"/>
          </a:xfrm>
          <a:custGeom>
            <a:avLst/>
            <a:gdLst/>
            <a:ahLst/>
            <a:cxnLst/>
            <a:rect r="r" b="b" t="t" l="l"/>
            <a:pathLst>
              <a:path h="10464517" w="8371614">
                <a:moveTo>
                  <a:pt x="0" y="0"/>
                </a:moveTo>
                <a:lnTo>
                  <a:pt x="8371614" y="0"/>
                </a:lnTo>
                <a:lnTo>
                  <a:pt x="8371614" y="10464517"/>
                </a:lnTo>
                <a:lnTo>
                  <a:pt x="0" y="104645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305660" y="3846893"/>
            <a:ext cx="7848865" cy="2545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6"/>
              </a:lnSpc>
              <a:spcBef>
                <a:spcPct val="0"/>
              </a:spcBef>
            </a:pPr>
            <a:r>
              <a:rPr lang="en-US" b="true" sz="2904">
                <a:solidFill>
                  <a:srgbClr val="C40B20"/>
                </a:solidFill>
                <a:latin typeface="DM Sans Bold"/>
                <a:ea typeface="DM Sans Bold"/>
                <a:cs typeface="DM Sans Bold"/>
                <a:sym typeface="DM Sans Bold"/>
              </a:rPr>
              <a:t>Organic Traffic is Still King:</a:t>
            </a:r>
          </a:p>
          <a:p>
            <a:pPr algn="ctr">
              <a:lnSpc>
                <a:spcPts val="4066"/>
              </a:lnSpc>
              <a:spcBef>
                <a:spcPct val="0"/>
              </a:spcBef>
            </a:pPr>
            <a:r>
              <a:rPr lang="en-US" sz="2904">
                <a:solidFill>
                  <a:srgbClr val="2B3560"/>
                </a:solidFill>
                <a:latin typeface="DM Sans"/>
                <a:ea typeface="DM Sans"/>
                <a:cs typeface="DM Sans"/>
                <a:sym typeface="DM Sans"/>
              </a:rPr>
              <a:t>Over 50% of all website traffic comes from organic search, proving that SEO remains the most powerful way to attract potential customers.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5088" t="0" r="-277219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919682" y="-88759"/>
            <a:ext cx="8368318" cy="10460397"/>
          </a:xfrm>
          <a:custGeom>
            <a:avLst/>
            <a:gdLst/>
            <a:ahLst/>
            <a:cxnLst/>
            <a:rect r="r" b="b" t="t" l="l"/>
            <a:pathLst>
              <a:path h="10460397" w="8368318">
                <a:moveTo>
                  <a:pt x="0" y="0"/>
                </a:moveTo>
                <a:lnTo>
                  <a:pt x="8368318" y="0"/>
                </a:lnTo>
                <a:lnTo>
                  <a:pt x="8368318" y="10460398"/>
                </a:lnTo>
                <a:lnTo>
                  <a:pt x="0" y="104603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146986" y="3846893"/>
            <a:ext cx="7848865" cy="2545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6"/>
              </a:lnSpc>
            </a:pPr>
            <a:r>
              <a:rPr lang="en-US" sz="2904" b="true">
                <a:solidFill>
                  <a:srgbClr val="C40B20"/>
                </a:solidFill>
                <a:latin typeface="DM Sans Bold"/>
                <a:ea typeface="DM Sans Bold"/>
                <a:cs typeface="DM Sans Bold"/>
                <a:sym typeface="DM Sans Bold"/>
              </a:rPr>
              <a:t>Users Trust Organic Results More:</a:t>
            </a:r>
          </a:p>
          <a:p>
            <a:pPr algn="ctr">
              <a:lnSpc>
                <a:spcPts val="4066"/>
              </a:lnSpc>
              <a:spcBef>
                <a:spcPct val="0"/>
              </a:spcBef>
            </a:pPr>
            <a:r>
              <a:rPr lang="en-US" sz="2904">
                <a:solidFill>
                  <a:srgbClr val="2B3560"/>
                </a:solidFill>
                <a:latin typeface="DM Sans"/>
                <a:ea typeface="DM Sans"/>
                <a:cs typeface="DM Sans"/>
                <a:sym typeface="DM Sans"/>
              </a:rPr>
              <a:t>Studies show that users are 8X more likely to click on an organic result than a paid ad, making SEO a critical part of brand trust-building.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5088" t="0" r="-277219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01350" y="-91668"/>
            <a:ext cx="8376269" cy="10470336"/>
          </a:xfrm>
          <a:custGeom>
            <a:avLst/>
            <a:gdLst/>
            <a:ahLst/>
            <a:cxnLst/>
            <a:rect r="r" b="b" t="t" l="l"/>
            <a:pathLst>
              <a:path h="10470336" w="8376269">
                <a:moveTo>
                  <a:pt x="0" y="0"/>
                </a:moveTo>
                <a:lnTo>
                  <a:pt x="8376269" y="0"/>
                </a:lnTo>
                <a:lnTo>
                  <a:pt x="8376269" y="10470336"/>
                </a:lnTo>
                <a:lnTo>
                  <a:pt x="0" y="104703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410435" y="3846893"/>
            <a:ext cx="7848865" cy="2545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6"/>
              </a:lnSpc>
            </a:pPr>
            <a:r>
              <a:rPr lang="en-US" sz="2904" b="true">
                <a:solidFill>
                  <a:srgbClr val="C40B20"/>
                </a:solidFill>
                <a:latin typeface="DM Sans Bold"/>
                <a:ea typeface="DM Sans Bold"/>
                <a:cs typeface="DM Sans Bold"/>
                <a:sym typeface="DM Sans Bold"/>
              </a:rPr>
              <a:t>Voice &amp; AI Search Are Growing:</a:t>
            </a:r>
          </a:p>
          <a:p>
            <a:pPr algn="ctr">
              <a:lnSpc>
                <a:spcPts val="4066"/>
              </a:lnSpc>
              <a:spcBef>
                <a:spcPct val="0"/>
              </a:spcBef>
            </a:pPr>
            <a:r>
              <a:rPr lang="en-US" sz="2904">
                <a:solidFill>
                  <a:srgbClr val="2B3560"/>
                </a:solidFill>
                <a:latin typeface="DM Sans"/>
                <a:ea typeface="DM Sans"/>
                <a:cs typeface="DM Sans"/>
                <a:sym typeface="DM Sans"/>
              </a:rPr>
              <a:t>With the rise of voice search, AI-powered assistants, and conversational AI like ChatGPT, optimizing for natural language queries is more important than ever.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5088" t="0" r="-277219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913090" y="-99058"/>
            <a:ext cx="8374910" cy="10468637"/>
          </a:xfrm>
          <a:custGeom>
            <a:avLst/>
            <a:gdLst/>
            <a:ahLst/>
            <a:cxnLst/>
            <a:rect r="r" b="b" t="t" l="l"/>
            <a:pathLst>
              <a:path h="10468637" w="8374910">
                <a:moveTo>
                  <a:pt x="0" y="0"/>
                </a:moveTo>
                <a:lnTo>
                  <a:pt x="8374910" y="0"/>
                </a:lnTo>
                <a:lnTo>
                  <a:pt x="8374910" y="10468637"/>
                </a:lnTo>
                <a:lnTo>
                  <a:pt x="0" y="104686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130050" y="3846893"/>
            <a:ext cx="7848865" cy="2545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6"/>
              </a:lnSpc>
            </a:pPr>
            <a:r>
              <a:rPr lang="en-US" sz="2904" b="true">
                <a:solidFill>
                  <a:srgbClr val="C40B20"/>
                </a:solidFill>
                <a:latin typeface="DM Sans Bold"/>
                <a:ea typeface="DM Sans Bold"/>
                <a:cs typeface="DM Sans Bold"/>
                <a:sym typeface="DM Sans Bold"/>
              </a:rPr>
              <a:t>SEO Provides Higher ROI Than Paid Ads:</a:t>
            </a:r>
          </a:p>
          <a:p>
            <a:pPr algn="ctr">
              <a:lnSpc>
                <a:spcPts val="4066"/>
              </a:lnSpc>
              <a:spcBef>
                <a:spcPct val="0"/>
              </a:spcBef>
            </a:pPr>
            <a:r>
              <a:rPr lang="en-US" sz="2904">
                <a:solidFill>
                  <a:srgbClr val="2B3560"/>
                </a:solidFill>
                <a:latin typeface="DM Sans"/>
                <a:ea typeface="DM Sans"/>
                <a:cs typeface="DM Sans"/>
                <a:sym typeface="DM Sans"/>
              </a:rPr>
              <a:t>While Google Ads and paid campaigns offer immediate results, SEO delivers long-term traffic at zero ad spend, making it the most cost-effective marketing strategy.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5088" t="0" r="-277219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-103178"/>
            <a:ext cx="8379853" cy="10474817"/>
          </a:xfrm>
          <a:custGeom>
            <a:avLst/>
            <a:gdLst/>
            <a:ahLst/>
            <a:cxnLst/>
            <a:rect r="r" b="b" t="t" l="l"/>
            <a:pathLst>
              <a:path h="10474817" w="8379853">
                <a:moveTo>
                  <a:pt x="0" y="0"/>
                </a:moveTo>
                <a:lnTo>
                  <a:pt x="8379853" y="0"/>
                </a:lnTo>
                <a:lnTo>
                  <a:pt x="8379853" y="10474817"/>
                </a:lnTo>
                <a:lnTo>
                  <a:pt x="0" y="104748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410435" y="1095407"/>
            <a:ext cx="7848865" cy="80485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6"/>
              </a:lnSpc>
            </a:pPr>
            <a:r>
              <a:rPr lang="en-US" sz="2904" b="true">
                <a:solidFill>
                  <a:srgbClr val="2B3560"/>
                </a:solidFill>
                <a:latin typeface="DM Sans Bold"/>
                <a:ea typeface="DM Sans Bold"/>
                <a:cs typeface="DM Sans Bold"/>
                <a:sym typeface="DM Sans Bold"/>
              </a:rPr>
              <a:t>Businesses using search engine optimisation grows faster than those that don’t!</a:t>
            </a:r>
          </a:p>
          <a:p>
            <a:pPr algn="ctr">
              <a:lnSpc>
                <a:spcPts val="4066"/>
              </a:lnSpc>
            </a:pP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C40B20"/>
                </a:solidFill>
                <a:latin typeface="Lovelo"/>
                <a:ea typeface="Lovelo"/>
                <a:cs typeface="Lovelo"/>
                <a:sym typeface="Lovelo"/>
              </a:rPr>
              <a:t>Are you using SEO to generate business leads? Drop a 🔥 in the comments if you're ready to scale your business online!</a:t>
            </a:r>
          </a:p>
          <a:p>
            <a:pPr algn="ctr">
              <a:lnSpc>
                <a:spcPts val="3359"/>
              </a:lnSpc>
            </a:pP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2B356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Get expert guidance on SEO, Social Media, Ads &amp; More!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C40B2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Let’s craft a winning strategy for your brand.</a:t>
            </a:r>
          </a:p>
          <a:p>
            <a:pPr algn="ctr">
              <a:lnSpc>
                <a:spcPts val="3359"/>
              </a:lnSpc>
            </a:pP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2B356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📞 Call now: +91 98116 81687</a:t>
            </a:r>
          </a:p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2B356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💬 </a:t>
            </a:r>
            <a:r>
              <a:rPr lang="en-US" sz="2400" u="sng">
                <a:solidFill>
                  <a:srgbClr val="2B3560"/>
                </a:solidFill>
                <a:latin typeface="League Spartan"/>
                <a:ea typeface="League Spartan"/>
                <a:cs typeface="League Spartan"/>
                <a:sym typeface="League Spartan"/>
                <a:hlinkClick r:id="rId4" tooltip="https://hemant.co.in"/>
              </a:rPr>
              <a:t>WhatsApp: Message us for a FREE consultation!</a:t>
            </a:r>
          </a:p>
          <a:p>
            <a:pPr algn="ctr">
              <a:lnSpc>
                <a:spcPts val="3359"/>
              </a:lnSpc>
            </a:pPr>
          </a:p>
          <a:p>
            <a:pPr algn="ctr">
              <a:lnSpc>
                <a:spcPts val="3359"/>
              </a:lnSpc>
            </a:pPr>
          </a:p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964443"/>
                </a:solidFill>
                <a:latin typeface="DM Sans"/>
                <a:ea typeface="DM Sans"/>
                <a:cs typeface="DM Sans"/>
                <a:sym typeface="DM Sans"/>
              </a:rPr>
              <a:t>#SocialMediaMarketing #SmallBusinessIndia #DigitalGrowth #InstagramMarketing #WhatsAppBusiness #MarketingTrends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DAGgRtxdUw4</dc:identifier>
  <dcterms:modified xsi:type="dcterms:W3CDTF">2011-08-01T06:04:30Z</dcterms:modified>
  <cp:revision>1</cp:revision>
  <dc:title>Hemant - PPT on Social Media 02 - 2025-02-27</dc:title>
</cp:coreProperties>
</file>