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Lovelo" charset="1" panose="02000000000000000000"/>
      <p:regular r:id="rId11"/>
    </p:embeddedFont>
    <p:embeddedFont>
      <p:font typeface="Montserrat" charset="1" panose="00000500000000000000"/>
      <p:regular r:id="rId12"/>
    </p:embeddedFont>
    <p:embeddedFont>
      <p:font typeface="Montserrat Bold" charset="1" panose="00000800000000000000"/>
      <p:regular r:id="rId13"/>
    </p:embeddedFont>
    <p:embeddedFont>
      <p:font typeface="League Spartan" charset="1" panose="00000800000000000000"/>
      <p:regular r:id="rId14"/>
    </p:embeddedFont>
    <p:embeddedFont>
      <p:font typeface="DM Sans Bold" charset="1" panose="00000000000000000000"/>
      <p:regular r:id="rId15"/>
    </p:embeddedFont>
    <p:embeddedFont>
      <p:font typeface="DM Sans" charset="1" panose="00000000000000000000"/>
      <p:regular r:id="rId16"/>
    </p:embeddedFont>
    <p:embeddedFont>
      <p:font typeface="Poppins Semi-Bold" charset="1" panose="000007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https://hemant.co.in/digital-marketing-consultant-for-business/" TargetMode="External" Type="http://schemas.openxmlformats.org/officeDocument/2006/relationships/hyperlink"/><Relationship Id="rId6" Target="https://hemant.co.in/digital-marketing-consultant-for-business/"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2" Target="../media/image1.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hemant.co.in" TargetMode="External" Type="http://schemas.openxmlformats.org/officeDocument/2006/relationships/hyperlink"/><Relationship Id="rId4"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15088" t="0" r="-277219" b="0"/>
            </a:stretch>
          </a:blipFill>
        </p:spPr>
      </p:sp>
      <p:grpSp>
        <p:nvGrpSpPr>
          <p:cNvPr name="Group 3" id="3"/>
          <p:cNvGrpSpPr/>
          <p:nvPr/>
        </p:nvGrpSpPr>
        <p:grpSpPr>
          <a:xfrm rot="0">
            <a:off x="12949733" y="8668065"/>
            <a:ext cx="4922151" cy="1362228"/>
            <a:chOff x="0" y="0"/>
            <a:chExt cx="6562867" cy="1816304"/>
          </a:xfrm>
        </p:grpSpPr>
        <p:sp>
          <p:nvSpPr>
            <p:cNvPr name="TextBox 4" id="4"/>
            <p:cNvSpPr txBox="true"/>
            <p:nvPr/>
          </p:nvSpPr>
          <p:spPr>
            <a:xfrm rot="0">
              <a:off x="0" y="-9525"/>
              <a:ext cx="6562867" cy="542925"/>
            </a:xfrm>
            <a:prstGeom prst="rect">
              <a:avLst/>
            </a:prstGeom>
          </p:spPr>
          <p:txBody>
            <a:bodyPr anchor="t" rtlCol="false" tIns="0" lIns="0" bIns="0" rIns="0">
              <a:spAutoFit/>
            </a:bodyPr>
            <a:lstStyle/>
            <a:p>
              <a:pPr algn="l">
                <a:lnSpc>
                  <a:spcPts val="3150"/>
                </a:lnSpc>
              </a:pPr>
              <a:r>
                <a:rPr lang="en-US" sz="2625" spc="39">
                  <a:solidFill>
                    <a:srgbClr val="C40B20"/>
                  </a:solidFill>
                  <a:latin typeface="Lovelo"/>
                  <a:ea typeface="Lovelo"/>
                  <a:cs typeface="Lovelo"/>
                  <a:sym typeface="Lovelo"/>
                </a:rPr>
                <a:t>TALK TO HEMANT</a:t>
              </a:r>
            </a:p>
          </p:txBody>
        </p:sp>
        <p:sp>
          <p:nvSpPr>
            <p:cNvPr name="TextBox 5" id="5"/>
            <p:cNvSpPr txBox="true"/>
            <p:nvPr/>
          </p:nvSpPr>
          <p:spPr>
            <a:xfrm rot="0">
              <a:off x="0" y="585293"/>
              <a:ext cx="6562867" cy="1231011"/>
            </a:xfrm>
            <a:prstGeom prst="rect">
              <a:avLst/>
            </a:prstGeom>
          </p:spPr>
          <p:txBody>
            <a:bodyPr anchor="t" rtlCol="false" tIns="0" lIns="0" bIns="0" rIns="0">
              <a:spAutoFit/>
            </a:bodyPr>
            <a:lstStyle/>
            <a:p>
              <a:pPr algn="l">
                <a:lnSpc>
                  <a:spcPts val="2483"/>
                </a:lnSpc>
              </a:pPr>
              <a:r>
                <a:rPr lang="en-US" sz="1800">
                  <a:solidFill>
                    <a:srgbClr val="2B3560"/>
                  </a:solidFill>
                  <a:latin typeface="Montserrat"/>
                  <a:ea typeface="Montserrat"/>
                  <a:cs typeface="Montserrat"/>
                  <a:sym typeface="Montserrat"/>
                </a:rPr>
                <a:t>+91 9811681687 (Mobile &amp; SMS)</a:t>
              </a:r>
            </a:p>
            <a:p>
              <a:pPr algn="l">
                <a:lnSpc>
                  <a:spcPts val="2483"/>
                </a:lnSpc>
              </a:pPr>
              <a:r>
                <a:rPr lang="en-US" sz="1800">
                  <a:solidFill>
                    <a:srgbClr val="2B3560"/>
                  </a:solidFill>
                  <a:latin typeface="Montserrat"/>
                  <a:ea typeface="Montserrat"/>
                  <a:cs typeface="Montserrat"/>
                  <a:sym typeface="Montserrat"/>
                </a:rPr>
                <a:t>+91 9999610527 (WhatsApp)</a:t>
              </a:r>
            </a:p>
            <a:p>
              <a:pPr algn="l">
                <a:lnSpc>
                  <a:spcPts val="2483"/>
                </a:lnSpc>
              </a:pPr>
              <a:r>
                <a:rPr lang="en-US" b="true" sz="1800">
                  <a:solidFill>
                    <a:srgbClr val="2B3560"/>
                  </a:solidFill>
                  <a:latin typeface="Montserrat Bold"/>
                  <a:ea typeface="Montserrat Bold"/>
                  <a:cs typeface="Montserrat Bold"/>
                  <a:sym typeface="Montserrat Bold"/>
                </a:rPr>
                <a:t>mail @ hemant . co . in</a:t>
              </a:r>
            </a:p>
          </p:txBody>
        </p:sp>
      </p:grpSp>
      <p:sp>
        <p:nvSpPr>
          <p:cNvPr name="Freeform 6" id="6">
            <a:extLst>
              <a:ext uri="{C183D7F6-B498-43B3-948B-1728B52AA6E4}">
                <adec:decorative xmlns:adec="http://schemas.microsoft.com/office/drawing/2017/decorative" val="1"/>
              </a:ext>
            </a:extLst>
          </p:cNvPr>
          <p:cNvSpPr/>
          <p:nvPr/>
        </p:nvSpPr>
        <p:spPr>
          <a:xfrm flipH="false" flipV="false" rot="0">
            <a:off x="17094912" y="9032005"/>
            <a:ext cx="998288" cy="998288"/>
          </a:xfrm>
          <a:custGeom>
            <a:avLst/>
            <a:gdLst/>
            <a:ahLst/>
            <a:cxnLst/>
            <a:rect r="r" b="b" t="t" l="l"/>
            <a:pathLst>
              <a:path h="998288" w="998288">
                <a:moveTo>
                  <a:pt x="0" y="0"/>
                </a:moveTo>
                <a:lnTo>
                  <a:pt x="998288" y="0"/>
                </a:lnTo>
                <a:lnTo>
                  <a:pt x="998288" y="998288"/>
                </a:lnTo>
                <a:lnTo>
                  <a:pt x="0" y="998288"/>
                </a:lnTo>
                <a:lnTo>
                  <a:pt x="0" y="0"/>
                </a:lnTo>
                <a:close/>
              </a:path>
            </a:pathLst>
          </a:custGeom>
          <a:blipFill>
            <a:blip r:embed="rId3"/>
            <a:stretch>
              <a:fillRect l="0" t="0" r="0" b="0"/>
            </a:stretch>
          </a:blipFill>
        </p:spPr>
      </p:sp>
      <p:sp>
        <p:nvSpPr>
          <p:cNvPr name="Freeform 7" id="7"/>
          <p:cNvSpPr/>
          <p:nvPr/>
        </p:nvSpPr>
        <p:spPr>
          <a:xfrm flipH="false" flipV="false" rot="0">
            <a:off x="0" y="0"/>
            <a:ext cx="18288000" cy="6103620"/>
          </a:xfrm>
          <a:custGeom>
            <a:avLst/>
            <a:gdLst/>
            <a:ahLst/>
            <a:cxnLst/>
            <a:rect r="r" b="b" t="t" l="l"/>
            <a:pathLst>
              <a:path h="6103620" w="18288000">
                <a:moveTo>
                  <a:pt x="0" y="0"/>
                </a:moveTo>
                <a:lnTo>
                  <a:pt x="18288000" y="0"/>
                </a:lnTo>
                <a:lnTo>
                  <a:pt x="18288000" y="6103620"/>
                </a:lnTo>
                <a:lnTo>
                  <a:pt x="0" y="6103620"/>
                </a:lnTo>
                <a:lnTo>
                  <a:pt x="0" y="0"/>
                </a:lnTo>
                <a:close/>
              </a:path>
            </a:pathLst>
          </a:custGeom>
          <a:blipFill>
            <a:blip r:embed="rId4"/>
            <a:stretch>
              <a:fillRect l="0" t="0" r="0" b="0"/>
            </a:stretch>
          </a:blipFill>
        </p:spPr>
      </p:sp>
      <p:sp>
        <p:nvSpPr>
          <p:cNvPr name="TextBox 8" id="8"/>
          <p:cNvSpPr txBox="true"/>
          <p:nvPr/>
        </p:nvSpPr>
        <p:spPr>
          <a:xfrm rot="0">
            <a:off x="1944754" y="6579710"/>
            <a:ext cx="14398492" cy="1157301"/>
          </a:xfrm>
          <a:prstGeom prst="rect">
            <a:avLst/>
          </a:prstGeom>
        </p:spPr>
        <p:txBody>
          <a:bodyPr anchor="t" rtlCol="false" tIns="0" lIns="0" bIns="0" rIns="0">
            <a:spAutoFit/>
          </a:bodyPr>
          <a:lstStyle/>
          <a:p>
            <a:pPr algn="ctr">
              <a:lnSpc>
                <a:spcPts val="6422"/>
              </a:lnSpc>
              <a:spcBef>
                <a:spcPct val="0"/>
              </a:spcBef>
            </a:pPr>
            <a:r>
              <a:rPr lang="en-US" sz="4587" spc="-192" u="sng">
                <a:solidFill>
                  <a:srgbClr val="2B3560"/>
                </a:solidFill>
                <a:latin typeface="League Spartan"/>
                <a:ea typeface="League Spartan"/>
                <a:cs typeface="League Spartan"/>
                <a:sym typeface="League Spartan"/>
                <a:hlinkClick r:id="rId5" tooltip="https://hemant.co.in/digital-marketing-consultant-for-business/"/>
              </a:rPr>
              <a:t>Digital Marketing Consultant Can Rescue a Business</a:t>
            </a:r>
          </a:p>
          <a:p>
            <a:pPr algn="ctr">
              <a:lnSpc>
                <a:spcPts val="2752"/>
              </a:lnSpc>
              <a:spcBef>
                <a:spcPct val="0"/>
              </a:spcBef>
            </a:pPr>
            <a:r>
              <a:rPr lang="en-US" sz="1966">
                <a:solidFill>
                  <a:srgbClr val="C40B20"/>
                </a:solidFill>
                <a:latin typeface="Lovelo"/>
                <a:ea typeface="Lovelo"/>
                <a:cs typeface="Lovelo"/>
                <a:sym typeface="Lovelo"/>
                <a:hlinkClick r:id="rId6" tooltip="https://hemant.co.in/digital-marketing-consultant-for-business/"/>
              </a:rPr>
              <a:t>how businesses experiencing low profits can be revived with the right digital marketing strategies.</a:t>
            </a:r>
          </a:p>
        </p:txBody>
      </p:sp>
      <p:grpSp>
        <p:nvGrpSpPr>
          <p:cNvPr name="Group 9" id="9"/>
          <p:cNvGrpSpPr/>
          <p:nvPr/>
        </p:nvGrpSpPr>
        <p:grpSpPr>
          <a:xfrm rot="0">
            <a:off x="1028700" y="8668065"/>
            <a:ext cx="6688948" cy="1000125"/>
            <a:chOff x="0" y="0"/>
            <a:chExt cx="8918597" cy="1333500"/>
          </a:xfrm>
        </p:grpSpPr>
        <p:sp>
          <p:nvSpPr>
            <p:cNvPr name="TextBox 10" id="10"/>
            <p:cNvSpPr txBox="true"/>
            <p:nvPr/>
          </p:nvSpPr>
          <p:spPr>
            <a:xfrm rot="0">
              <a:off x="0" y="85725"/>
              <a:ext cx="8918597" cy="889635"/>
            </a:xfrm>
            <a:prstGeom prst="rect">
              <a:avLst/>
            </a:prstGeom>
          </p:spPr>
          <p:txBody>
            <a:bodyPr anchor="t" rtlCol="false" tIns="0" lIns="0" bIns="0" rIns="0">
              <a:spAutoFit/>
            </a:bodyPr>
            <a:lstStyle/>
            <a:p>
              <a:pPr algn="ctr">
                <a:lnSpc>
                  <a:spcPts val="4800"/>
                </a:lnSpc>
              </a:pPr>
              <a:r>
                <a:rPr lang="en-US" sz="4800" spc="-48">
                  <a:solidFill>
                    <a:srgbClr val="C40B20"/>
                  </a:solidFill>
                  <a:latin typeface="League Spartan"/>
                  <a:ea typeface="League Spartan"/>
                  <a:cs typeface="League Spartan"/>
                  <a:sym typeface="League Spartan"/>
                </a:rPr>
                <a:t>Hemant Kr. Sharma</a:t>
              </a:r>
            </a:p>
          </p:txBody>
        </p:sp>
        <p:sp>
          <p:nvSpPr>
            <p:cNvPr name="TextBox 11" id="11"/>
            <p:cNvSpPr txBox="true"/>
            <p:nvPr/>
          </p:nvSpPr>
          <p:spPr>
            <a:xfrm rot="0">
              <a:off x="0" y="1022985"/>
              <a:ext cx="8918597" cy="310515"/>
            </a:xfrm>
            <a:prstGeom prst="rect">
              <a:avLst/>
            </a:prstGeom>
          </p:spPr>
          <p:txBody>
            <a:bodyPr anchor="t" rtlCol="false" tIns="0" lIns="0" bIns="0" rIns="0">
              <a:spAutoFit/>
            </a:bodyPr>
            <a:lstStyle/>
            <a:p>
              <a:pPr algn="ctr">
                <a:lnSpc>
                  <a:spcPts val="1620"/>
                </a:lnSpc>
              </a:pPr>
              <a:r>
                <a:rPr lang="en-US" sz="1800" spc="-108">
                  <a:solidFill>
                    <a:srgbClr val="2B3560"/>
                  </a:solidFill>
                  <a:latin typeface="Montserrat"/>
                  <a:ea typeface="Montserrat"/>
                  <a:cs typeface="Montserrat"/>
                  <a:sym typeface="Montserrat"/>
                </a:rPr>
                <a:t>DIGITAL MARKETING CONSULTANT, TRAINER &amp; MENTOR</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15088" t="0" r="-277219" b="0"/>
            </a:stretch>
          </a:blipFill>
        </p:spPr>
      </p:sp>
      <p:sp>
        <p:nvSpPr>
          <p:cNvPr name="Freeform 3" id="3"/>
          <p:cNvSpPr/>
          <p:nvPr/>
        </p:nvSpPr>
        <p:spPr>
          <a:xfrm flipH="false" flipV="false" rot="0">
            <a:off x="0" y="0"/>
            <a:ext cx="8229600" cy="10287000"/>
          </a:xfrm>
          <a:custGeom>
            <a:avLst/>
            <a:gdLst/>
            <a:ahLst/>
            <a:cxnLst/>
            <a:rect r="r" b="b" t="t" l="l"/>
            <a:pathLst>
              <a:path h="10287000" w="8229600">
                <a:moveTo>
                  <a:pt x="0" y="0"/>
                </a:moveTo>
                <a:lnTo>
                  <a:pt x="8229600" y="0"/>
                </a:lnTo>
                <a:lnTo>
                  <a:pt x="8229600" y="10287000"/>
                </a:lnTo>
                <a:lnTo>
                  <a:pt x="0" y="10287000"/>
                </a:lnTo>
                <a:lnTo>
                  <a:pt x="0" y="0"/>
                </a:lnTo>
                <a:close/>
              </a:path>
            </a:pathLst>
          </a:custGeom>
          <a:blipFill>
            <a:blip r:embed="rId3"/>
            <a:stretch>
              <a:fillRect l="0" t="0" r="0" b="0"/>
            </a:stretch>
          </a:blipFill>
        </p:spPr>
      </p:sp>
      <p:sp>
        <p:nvSpPr>
          <p:cNvPr name="TextBox 4" id="4"/>
          <p:cNvSpPr txBox="true"/>
          <p:nvPr/>
        </p:nvSpPr>
        <p:spPr>
          <a:xfrm rot="0">
            <a:off x="9501204" y="2818193"/>
            <a:ext cx="7848865" cy="3942652"/>
          </a:xfrm>
          <a:prstGeom prst="rect">
            <a:avLst/>
          </a:prstGeom>
        </p:spPr>
        <p:txBody>
          <a:bodyPr anchor="t" rtlCol="false" tIns="0" lIns="0" bIns="0" rIns="0">
            <a:spAutoFit/>
          </a:bodyPr>
          <a:lstStyle/>
          <a:p>
            <a:pPr algn="l">
              <a:lnSpc>
                <a:spcPts val="4066"/>
              </a:lnSpc>
            </a:pPr>
            <a:r>
              <a:rPr lang="en-US" sz="2904" spc="-122" b="true">
                <a:solidFill>
                  <a:srgbClr val="C40B20"/>
                </a:solidFill>
                <a:latin typeface="DM Sans Bold"/>
                <a:ea typeface="DM Sans Bold"/>
                <a:cs typeface="DM Sans Bold"/>
                <a:sym typeface="DM Sans Bold"/>
              </a:rPr>
              <a:t>Identifying the Root Causes of Low Profit:</a:t>
            </a:r>
          </a:p>
          <a:p>
            <a:pPr algn="l">
              <a:lnSpc>
                <a:spcPts val="4066"/>
              </a:lnSpc>
              <a:spcBef>
                <a:spcPct val="0"/>
              </a:spcBef>
            </a:pPr>
          </a:p>
          <a:p>
            <a:pPr algn="l">
              <a:lnSpc>
                <a:spcPts val="3359"/>
              </a:lnSpc>
              <a:spcBef>
                <a:spcPct val="0"/>
              </a:spcBef>
            </a:pPr>
            <a:r>
              <a:rPr lang="en-US" sz="2400">
                <a:solidFill>
                  <a:srgbClr val="2B3560"/>
                </a:solidFill>
                <a:latin typeface="DM Sans"/>
                <a:ea typeface="DM Sans"/>
                <a:cs typeface="DM Sans"/>
                <a:sym typeface="DM Sans"/>
              </a:rPr>
              <a:t>B</a:t>
            </a:r>
            <a:r>
              <a:rPr lang="en-US" sz="2400">
                <a:solidFill>
                  <a:srgbClr val="2B3560"/>
                </a:solidFill>
                <a:latin typeface="DM Sans"/>
                <a:ea typeface="DM Sans"/>
                <a:cs typeface="DM Sans"/>
                <a:sym typeface="DM Sans"/>
              </a:rPr>
              <a:t>efore implementing solutions, a consultant first analyses the key reasons behind the financial struggle, which may includes:</a:t>
            </a:r>
          </a:p>
          <a:p>
            <a:pPr algn="l" marL="518160" indent="-259080" lvl="1">
              <a:lnSpc>
                <a:spcPts val="3359"/>
              </a:lnSpc>
              <a:buFont typeface="Arial"/>
              <a:buChar char="•"/>
            </a:pPr>
            <a:r>
              <a:rPr lang="en-US" sz="2400">
                <a:solidFill>
                  <a:srgbClr val="2B3560"/>
                </a:solidFill>
                <a:latin typeface="DM Sans"/>
                <a:ea typeface="DM Sans"/>
                <a:cs typeface="DM Sans"/>
                <a:sym typeface="DM Sans"/>
              </a:rPr>
              <a:t>Lack of Online Visibility </a:t>
            </a:r>
          </a:p>
          <a:p>
            <a:pPr algn="l" marL="518160" indent="-259080" lvl="1">
              <a:lnSpc>
                <a:spcPts val="3359"/>
              </a:lnSpc>
              <a:buFont typeface="Arial"/>
              <a:buChar char="•"/>
            </a:pPr>
            <a:r>
              <a:rPr lang="en-US" sz="2400">
                <a:solidFill>
                  <a:srgbClr val="2B3560"/>
                </a:solidFill>
                <a:latin typeface="DM Sans"/>
                <a:ea typeface="DM Sans"/>
                <a:cs typeface="DM Sans"/>
                <a:sym typeface="DM Sans"/>
              </a:rPr>
              <a:t> Weak Branding &amp; Messaging</a:t>
            </a:r>
          </a:p>
          <a:p>
            <a:pPr algn="l" marL="518160" indent="-259080" lvl="1">
              <a:lnSpc>
                <a:spcPts val="3359"/>
              </a:lnSpc>
              <a:buFont typeface="Arial"/>
              <a:buChar char="•"/>
            </a:pPr>
            <a:r>
              <a:rPr lang="en-US" sz="2400">
                <a:solidFill>
                  <a:srgbClr val="2B3560"/>
                </a:solidFill>
                <a:latin typeface="DM Sans"/>
                <a:ea typeface="DM Sans"/>
                <a:cs typeface="DM Sans"/>
                <a:sym typeface="DM Sans"/>
              </a:rPr>
              <a:t>Poor Marketing ROI</a:t>
            </a:r>
          </a:p>
          <a:p>
            <a:pPr algn="l" marL="518160" indent="-259080" lvl="1">
              <a:lnSpc>
                <a:spcPts val="3359"/>
              </a:lnSpc>
              <a:buFont typeface="Arial"/>
              <a:buChar char="•"/>
            </a:pPr>
            <a:r>
              <a:rPr lang="en-US" sz="2400">
                <a:solidFill>
                  <a:srgbClr val="2B3560"/>
                </a:solidFill>
                <a:latin typeface="DM Sans"/>
                <a:ea typeface="DM Sans"/>
                <a:cs typeface="DM Sans"/>
                <a:sym typeface="DM Sans"/>
              </a:rPr>
              <a:t>and more...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15088" t="0" r="-277219" b="0"/>
            </a:stretch>
          </a:blipFill>
        </p:spPr>
      </p:sp>
      <p:sp>
        <p:nvSpPr>
          <p:cNvPr name="Freeform 3" id="3"/>
          <p:cNvSpPr/>
          <p:nvPr/>
        </p:nvSpPr>
        <p:spPr>
          <a:xfrm flipH="false" flipV="false" rot="0">
            <a:off x="10058400" y="0"/>
            <a:ext cx="8229600" cy="10287000"/>
          </a:xfrm>
          <a:custGeom>
            <a:avLst/>
            <a:gdLst/>
            <a:ahLst/>
            <a:cxnLst/>
            <a:rect r="r" b="b" t="t" l="l"/>
            <a:pathLst>
              <a:path h="10287000" w="8229600">
                <a:moveTo>
                  <a:pt x="0" y="0"/>
                </a:moveTo>
                <a:lnTo>
                  <a:pt x="8229600" y="0"/>
                </a:lnTo>
                <a:lnTo>
                  <a:pt x="8229600" y="10287000"/>
                </a:lnTo>
                <a:lnTo>
                  <a:pt x="0" y="10287000"/>
                </a:lnTo>
                <a:lnTo>
                  <a:pt x="0" y="0"/>
                </a:lnTo>
                <a:close/>
              </a:path>
            </a:pathLst>
          </a:custGeom>
          <a:blipFill>
            <a:blip r:embed="rId3"/>
            <a:stretch>
              <a:fillRect l="0" t="0" r="0" b="0"/>
            </a:stretch>
          </a:blipFill>
        </p:spPr>
      </p:sp>
      <p:sp>
        <p:nvSpPr>
          <p:cNvPr name="TextBox 4" id="4"/>
          <p:cNvSpPr txBox="true"/>
          <p:nvPr/>
        </p:nvSpPr>
        <p:spPr>
          <a:xfrm rot="0">
            <a:off x="1295135" y="3148362"/>
            <a:ext cx="7848865" cy="3942652"/>
          </a:xfrm>
          <a:prstGeom prst="rect">
            <a:avLst/>
          </a:prstGeom>
        </p:spPr>
        <p:txBody>
          <a:bodyPr anchor="t" rtlCol="false" tIns="0" lIns="0" bIns="0" rIns="0">
            <a:spAutoFit/>
          </a:bodyPr>
          <a:lstStyle/>
          <a:p>
            <a:pPr algn="r">
              <a:lnSpc>
                <a:spcPts val="4066"/>
              </a:lnSpc>
            </a:pPr>
            <a:r>
              <a:rPr lang="en-US" sz="2904" b="true">
                <a:solidFill>
                  <a:srgbClr val="C40B20"/>
                </a:solidFill>
                <a:latin typeface="DM Sans Bold"/>
                <a:ea typeface="DM Sans Bold"/>
                <a:cs typeface="DM Sans Bold"/>
                <a:sym typeface="DM Sans Bold"/>
              </a:rPr>
              <a:t>SEO and SMO Strategies Could Help:</a:t>
            </a:r>
          </a:p>
          <a:p>
            <a:pPr algn="r">
              <a:lnSpc>
                <a:spcPts val="4066"/>
              </a:lnSpc>
            </a:pPr>
          </a:p>
          <a:p>
            <a:pPr algn="r">
              <a:lnSpc>
                <a:spcPts val="3359"/>
              </a:lnSpc>
              <a:spcBef>
                <a:spcPct val="0"/>
              </a:spcBef>
            </a:pPr>
            <a:r>
              <a:rPr lang="en-US" sz="2400">
                <a:solidFill>
                  <a:srgbClr val="2B3560"/>
                </a:solidFill>
                <a:latin typeface="DM Sans"/>
                <a:ea typeface="DM Sans"/>
                <a:cs typeface="DM Sans"/>
                <a:sym typeface="DM Sans"/>
              </a:rPr>
              <a:t>Many businesses lose revenue simply because they don’t appear in search results when customers look for products or services. Low engagement on social media means missed opportunities for customer interaction and sales. A consultant ensures your business ranks higher on search engine and also bring you more visibility on social media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15088" t="0" r="-277219" b="0"/>
            </a:stretch>
          </a:blipFill>
        </p:spPr>
      </p:sp>
      <p:grpSp>
        <p:nvGrpSpPr>
          <p:cNvPr name="Group 3" id="3"/>
          <p:cNvGrpSpPr/>
          <p:nvPr/>
        </p:nvGrpSpPr>
        <p:grpSpPr>
          <a:xfrm rot="0">
            <a:off x="1947726" y="1906689"/>
            <a:ext cx="7080737" cy="2032815"/>
            <a:chOff x="0" y="0"/>
            <a:chExt cx="2018387" cy="579461"/>
          </a:xfrm>
        </p:grpSpPr>
        <p:sp>
          <p:nvSpPr>
            <p:cNvPr name="Freeform 4" id="4"/>
            <p:cNvSpPr/>
            <p:nvPr/>
          </p:nvSpPr>
          <p:spPr>
            <a:xfrm flipH="false" flipV="false" rot="0">
              <a:off x="0" y="0"/>
              <a:ext cx="2018387" cy="579461"/>
            </a:xfrm>
            <a:custGeom>
              <a:avLst/>
              <a:gdLst/>
              <a:ahLst/>
              <a:cxnLst/>
              <a:rect r="r" b="b" t="t" l="l"/>
              <a:pathLst>
                <a:path h="579461" w="2018387">
                  <a:moveTo>
                    <a:pt x="31708" y="0"/>
                  </a:moveTo>
                  <a:lnTo>
                    <a:pt x="1986679" y="0"/>
                  </a:lnTo>
                  <a:cubicBezTo>
                    <a:pt x="2004191" y="0"/>
                    <a:pt x="2018387" y="14196"/>
                    <a:pt x="2018387" y="31708"/>
                  </a:cubicBezTo>
                  <a:lnTo>
                    <a:pt x="2018387" y="547753"/>
                  </a:lnTo>
                  <a:cubicBezTo>
                    <a:pt x="2018387" y="565264"/>
                    <a:pt x="2004191" y="579461"/>
                    <a:pt x="1986679" y="579461"/>
                  </a:cubicBezTo>
                  <a:lnTo>
                    <a:pt x="31708" y="579461"/>
                  </a:lnTo>
                  <a:cubicBezTo>
                    <a:pt x="14196" y="579461"/>
                    <a:pt x="0" y="565264"/>
                    <a:pt x="0" y="547753"/>
                  </a:cubicBezTo>
                  <a:lnTo>
                    <a:pt x="0" y="31708"/>
                  </a:lnTo>
                  <a:cubicBezTo>
                    <a:pt x="0" y="14196"/>
                    <a:pt x="14196" y="0"/>
                    <a:pt x="31708" y="0"/>
                  </a:cubicBezTo>
                  <a:close/>
                </a:path>
              </a:pathLst>
            </a:custGeom>
            <a:solidFill>
              <a:srgbClr val="013165"/>
            </a:solidFill>
          </p:spPr>
        </p:sp>
        <p:sp>
          <p:nvSpPr>
            <p:cNvPr name="TextBox 5" id="5"/>
            <p:cNvSpPr txBox="true"/>
            <p:nvPr/>
          </p:nvSpPr>
          <p:spPr>
            <a:xfrm>
              <a:off x="0" y="-66675"/>
              <a:ext cx="2018387" cy="646136"/>
            </a:xfrm>
            <a:prstGeom prst="rect">
              <a:avLst/>
            </a:prstGeom>
          </p:spPr>
          <p:txBody>
            <a:bodyPr anchor="ctr" rtlCol="false" tIns="50800" lIns="50800" bIns="50800" rIns="50800"/>
            <a:lstStyle/>
            <a:p>
              <a:pPr algn="ctr">
                <a:lnSpc>
                  <a:spcPts val="3343"/>
                </a:lnSpc>
              </a:pPr>
            </a:p>
          </p:txBody>
        </p:sp>
      </p:grpSp>
      <p:grpSp>
        <p:nvGrpSpPr>
          <p:cNvPr name="Group 6" id="6"/>
          <p:cNvGrpSpPr/>
          <p:nvPr/>
        </p:nvGrpSpPr>
        <p:grpSpPr>
          <a:xfrm rot="0">
            <a:off x="1947726" y="6094696"/>
            <a:ext cx="7080737" cy="2032815"/>
            <a:chOff x="0" y="0"/>
            <a:chExt cx="2018387" cy="579461"/>
          </a:xfrm>
        </p:grpSpPr>
        <p:sp>
          <p:nvSpPr>
            <p:cNvPr name="Freeform 7" id="7"/>
            <p:cNvSpPr/>
            <p:nvPr/>
          </p:nvSpPr>
          <p:spPr>
            <a:xfrm flipH="false" flipV="false" rot="0">
              <a:off x="0" y="0"/>
              <a:ext cx="2018387" cy="579461"/>
            </a:xfrm>
            <a:custGeom>
              <a:avLst/>
              <a:gdLst/>
              <a:ahLst/>
              <a:cxnLst/>
              <a:rect r="r" b="b" t="t" l="l"/>
              <a:pathLst>
                <a:path h="579461" w="2018387">
                  <a:moveTo>
                    <a:pt x="31708" y="0"/>
                  </a:moveTo>
                  <a:lnTo>
                    <a:pt x="1986679" y="0"/>
                  </a:lnTo>
                  <a:cubicBezTo>
                    <a:pt x="2004191" y="0"/>
                    <a:pt x="2018387" y="14196"/>
                    <a:pt x="2018387" y="31708"/>
                  </a:cubicBezTo>
                  <a:lnTo>
                    <a:pt x="2018387" y="547753"/>
                  </a:lnTo>
                  <a:cubicBezTo>
                    <a:pt x="2018387" y="565264"/>
                    <a:pt x="2004191" y="579461"/>
                    <a:pt x="1986679" y="579461"/>
                  </a:cubicBezTo>
                  <a:lnTo>
                    <a:pt x="31708" y="579461"/>
                  </a:lnTo>
                  <a:cubicBezTo>
                    <a:pt x="14196" y="579461"/>
                    <a:pt x="0" y="565264"/>
                    <a:pt x="0" y="547753"/>
                  </a:cubicBezTo>
                  <a:lnTo>
                    <a:pt x="0" y="31708"/>
                  </a:lnTo>
                  <a:cubicBezTo>
                    <a:pt x="0" y="14196"/>
                    <a:pt x="14196" y="0"/>
                    <a:pt x="31708" y="0"/>
                  </a:cubicBezTo>
                  <a:close/>
                </a:path>
              </a:pathLst>
            </a:custGeom>
            <a:solidFill>
              <a:srgbClr val="C40B20"/>
            </a:solidFill>
          </p:spPr>
        </p:sp>
        <p:sp>
          <p:nvSpPr>
            <p:cNvPr name="TextBox 8" id="8"/>
            <p:cNvSpPr txBox="true"/>
            <p:nvPr/>
          </p:nvSpPr>
          <p:spPr>
            <a:xfrm>
              <a:off x="0" y="-66675"/>
              <a:ext cx="2018387" cy="646136"/>
            </a:xfrm>
            <a:prstGeom prst="rect">
              <a:avLst/>
            </a:prstGeom>
          </p:spPr>
          <p:txBody>
            <a:bodyPr anchor="ctr" rtlCol="false" tIns="50800" lIns="50800" bIns="50800" rIns="50800"/>
            <a:lstStyle/>
            <a:p>
              <a:pPr algn="ctr">
                <a:lnSpc>
                  <a:spcPts val="3343"/>
                </a:lnSpc>
              </a:pPr>
            </a:p>
          </p:txBody>
        </p:sp>
      </p:grpSp>
      <p:grpSp>
        <p:nvGrpSpPr>
          <p:cNvPr name="Group 9" id="9"/>
          <p:cNvGrpSpPr/>
          <p:nvPr/>
        </p:nvGrpSpPr>
        <p:grpSpPr>
          <a:xfrm rot="0">
            <a:off x="9775287" y="1906689"/>
            <a:ext cx="7080737" cy="2032815"/>
            <a:chOff x="0" y="0"/>
            <a:chExt cx="2018387" cy="579461"/>
          </a:xfrm>
        </p:grpSpPr>
        <p:sp>
          <p:nvSpPr>
            <p:cNvPr name="Freeform 10" id="10"/>
            <p:cNvSpPr/>
            <p:nvPr/>
          </p:nvSpPr>
          <p:spPr>
            <a:xfrm flipH="false" flipV="false" rot="0">
              <a:off x="0" y="0"/>
              <a:ext cx="2018387" cy="579461"/>
            </a:xfrm>
            <a:custGeom>
              <a:avLst/>
              <a:gdLst/>
              <a:ahLst/>
              <a:cxnLst/>
              <a:rect r="r" b="b" t="t" l="l"/>
              <a:pathLst>
                <a:path h="579461" w="2018387">
                  <a:moveTo>
                    <a:pt x="31708" y="0"/>
                  </a:moveTo>
                  <a:lnTo>
                    <a:pt x="1986679" y="0"/>
                  </a:lnTo>
                  <a:cubicBezTo>
                    <a:pt x="2004191" y="0"/>
                    <a:pt x="2018387" y="14196"/>
                    <a:pt x="2018387" y="31708"/>
                  </a:cubicBezTo>
                  <a:lnTo>
                    <a:pt x="2018387" y="547753"/>
                  </a:lnTo>
                  <a:cubicBezTo>
                    <a:pt x="2018387" y="565264"/>
                    <a:pt x="2004191" y="579461"/>
                    <a:pt x="1986679" y="579461"/>
                  </a:cubicBezTo>
                  <a:lnTo>
                    <a:pt x="31708" y="579461"/>
                  </a:lnTo>
                  <a:cubicBezTo>
                    <a:pt x="14196" y="579461"/>
                    <a:pt x="0" y="565264"/>
                    <a:pt x="0" y="547753"/>
                  </a:cubicBezTo>
                  <a:lnTo>
                    <a:pt x="0" y="31708"/>
                  </a:lnTo>
                  <a:cubicBezTo>
                    <a:pt x="0" y="14196"/>
                    <a:pt x="14196" y="0"/>
                    <a:pt x="31708" y="0"/>
                  </a:cubicBezTo>
                  <a:close/>
                </a:path>
              </a:pathLst>
            </a:custGeom>
            <a:solidFill>
              <a:srgbClr val="C40B20"/>
            </a:solidFill>
          </p:spPr>
        </p:sp>
        <p:sp>
          <p:nvSpPr>
            <p:cNvPr name="TextBox 11" id="11"/>
            <p:cNvSpPr txBox="true"/>
            <p:nvPr/>
          </p:nvSpPr>
          <p:spPr>
            <a:xfrm>
              <a:off x="0" y="-66675"/>
              <a:ext cx="2018387" cy="646136"/>
            </a:xfrm>
            <a:prstGeom prst="rect">
              <a:avLst/>
            </a:prstGeom>
          </p:spPr>
          <p:txBody>
            <a:bodyPr anchor="ctr" rtlCol="false" tIns="50800" lIns="50800" bIns="50800" rIns="50800"/>
            <a:lstStyle/>
            <a:p>
              <a:pPr algn="ctr">
                <a:lnSpc>
                  <a:spcPts val="3343"/>
                </a:lnSpc>
              </a:pPr>
            </a:p>
          </p:txBody>
        </p:sp>
      </p:grpSp>
      <p:grpSp>
        <p:nvGrpSpPr>
          <p:cNvPr name="Group 12" id="12"/>
          <p:cNvGrpSpPr/>
          <p:nvPr/>
        </p:nvGrpSpPr>
        <p:grpSpPr>
          <a:xfrm rot="0">
            <a:off x="9775287" y="6094696"/>
            <a:ext cx="7080737" cy="2032815"/>
            <a:chOff x="0" y="0"/>
            <a:chExt cx="2018387" cy="579461"/>
          </a:xfrm>
        </p:grpSpPr>
        <p:sp>
          <p:nvSpPr>
            <p:cNvPr name="Freeform 13" id="13"/>
            <p:cNvSpPr/>
            <p:nvPr/>
          </p:nvSpPr>
          <p:spPr>
            <a:xfrm flipH="false" flipV="false" rot="0">
              <a:off x="0" y="0"/>
              <a:ext cx="2018387" cy="579461"/>
            </a:xfrm>
            <a:custGeom>
              <a:avLst/>
              <a:gdLst/>
              <a:ahLst/>
              <a:cxnLst/>
              <a:rect r="r" b="b" t="t" l="l"/>
              <a:pathLst>
                <a:path h="579461" w="2018387">
                  <a:moveTo>
                    <a:pt x="31708" y="0"/>
                  </a:moveTo>
                  <a:lnTo>
                    <a:pt x="1986679" y="0"/>
                  </a:lnTo>
                  <a:cubicBezTo>
                    <a:pt x="2004191" y="0"/>
                    <a:pt x="2018387" y="14196"/>
                    <a:pt x="2018387" y="31708"/>
                  </a:cubicBezTo>
                  <a:lnTo>
                    <a:pt x="2018387" y="547753"/>
                  </a:lnTo>
                  <a:cubicBezTo>
                    <a:pt x="2018387" y="565264"/>
                    <a:pt x="2004191" y="579461"/>
                    <a:pt x="1986679" y="579461"/>
                  </a:cubicBezTo>
                  <a:lnTo>
                    <a:pt x="31708" y="579461"/>
                  </a:lnTo>
                  <a:cubicBezTo>
                    <a:pt x="14196" y="579461"/>
                    <a:pt x="0" y="565264"/>
                    <a:pt x="0" y="547753"/>
                  </a:cubicBezTo>
                  <a:lnTo>
                    <a:pt x="0" y="31708"/>
                  </a:lnTo>
                  <a:cubicBezTo>
                    <a:pt x="0" y="14196"/>
                    <a:pt x="14196" y="0"/>
                    <a:pt x="31708" y="0"/>
                  </a:cubicBezTo>
                  <a:close/>
                </a:path>
              </a:pathLst>
            </a:custGeom>
            <a:solidFill>
              <a:srgbClr val="013165"/>
            </a:solidFill>
          </p:spPr>
        </p:sp>
        <p:sp>
          <p:nvSpPr>
            <p:cNvPr name="TextBox 14" id="14"/>
            <p:cNvSpPr txBox="true"/>
            <p:nvPr/>
          </p:nvSpPr>
          <p:spPr>
            <a:xfrm>
              <a:off x="0" y="-66675"/>
              <a:ext cx="2018387" cy="646136"/>
            </a:xfrm>
            <a:prstGeom prst="rect">
              <a:avLst/>
            </a:prstGeom>
          </p:spPr>
          <p:txBody>
            <a:bodyPr anchor="ctr" rtlCol="false" tIns="50800" lIns="50800" bIns="50800" rIns="50800"/>
            <a:lstStyle/>
            <a:p>
              <a:pPr algn="ctr">
                <a:lnSpc>
                  <a:spcPts val="3343"/>
                </a:lnSpc>
              </a:pPr>
            </a:p>
          </p:txBody>
        </p:sp>
      </p:grpSp>
      <p:sp>
        <p:nvSpPr>
          <p:cNvPr name="Freeform 15" id="15"/>
          <p:cNvSpPr/>
          <p:nvPr/>
        </p:nvSpPr>
        <p:spPr>
          <a:xfrm flipH="false" flipV="false" rot="0">
            <a:off x="1431976" y="1660261"/>
            <a:ext cx="4056119" cy="752226"/>
          </a:xfrm>
          <a:custGeom>
            <a:avLst/>
            <a:gdLst/>
            <a:ahLst/>
            <a:cxnLst/>
            <a:rect r="r" b="b" t="t" l="l"/>
            <a:pathLst>
              <a:path h="752226" w="4056119">
                <a:moveTo>
                  <a:pt x="0" y="0"/>
                </a:moveTo>
                <a:lnTo>
                  <a:pt x="4056119" y="0"/>
                </a:lnTo>
                <a:lnTo>
                  <a:pt x="4056119" y="752226"/>
                </a:lnTo>
                <a:lnTo>
                  <a:pt x="0" y="7522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1431976" y="5848267"/>
            <a:ext cx="4056119" cy="752226"/>
          </a:xfrm>
          <a:custGeom>
            <a:avLst/>
            <a:gdLst/>
            <a:ahLst/>
            <a:cxnLst/>
            <a:rect r="r" b="b" t="t" l="l"/>
            <a:pathLst>
              <a:path h="752226" w="4056119">
                <a:moveTo>
                  <a:pt x="0" y="0"/>
                </a:moveTo>
                <a:lnTo>
                  <a:pt x="4056119" y="0"/>
                </a:lnTo>
                <a:lnTo>
                  <a:pt x="4056119" y="752226"/>
                </a:lnTo>
                <a:lnTo>
                  <a:pt x="0" y="75222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9259537" y="1660261"/>
            <a:ext cx="4056119" cy="752226"/>
          </a:xfrm>
          <a:custGeom>
            <a:avLst/>
            <a:gdLst/>
            <a:ahLst/>
            <a:cxnLst/>
            <a:rect r="r" b="b" t="t" l="l"/>
            <a:pathLst>
              <a:path h="752226" w="4056119">
                <a:moveTo>
                  <a:pt x="0" y="0"/>
                </a:moveTo>
                <a:lnTo>
                  <a:pt x="4056119" y="0"/>
                </a:lnTo>
                <a:lnTo>
                  <a:pt x="4056119" y="752226"/>
                </a:lnTo>
                <a:lnTo>
                  <a:pt x="0" y="7522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0">
            <a:off x="9259537" y="5848267"/>
            <a:ext cx="4056119" cy="752226"/>
          </a:xfrm>
          <a:custGeom>
            <a:avLst/>
            <a:gdLst/>
            <a:ahLst/>
            <a:cxnLst/>
            <a:rect r="r" b="b" t="t" l="l"/>
            <a:pathLst>
              <a:path h="752226" w="4056119">
                <a:moveTo>
                  <a:pt x="0" y="0"/>
                </a:moveTo>
                <a:lnTo>
                  <a:pt x="4056119" y="0"/>
                </a:lnTo>
                <a:lnTo>
                  <a:pt x="4056119" y="752226"/>
                </a:lnTo>
                <a:lnTo>
                  <a:pt x="0" y="7522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4078783" y="1660261"/>
            <a:ext cx="2906951" cy="752226"/>
          </a:xfrm>
          <a:custGeom>
            <a:avLst/>
            <a:gdLst/>
            <a:ahLst/>
            <a:cxnLst/>
            <a:rect r="r" b="b" t="t" l="l"/>
            <a:pathLst>
              <a:path h="752226" w="2906951">
                <a:moveTo>
                  <a:pt x="0" y="0"/>
                </a:moveTo>
                <a:lnTo>
                  <a:pt x="2906951" y="0"/>
                </a:lnTo>
                <a:lnTo>
                  <a:pt x="2906951" y="752226"/>
                </a:lnTo>
                <a:lnTo>
                  <a:pt x="0" y="752226"/>
                </a:lnTo>
                <a:lnTo>
                  <a:pt x="0" y="0"/>
                </a:lnTo>
                <a:close/>
              </a:path>
            </a:pathLst>
          </a:custGeom>
          <a:blipFill>
            <a:blip r:embed="rId9">
              <a:extLst>
                <a:ext uri="{96DAC541-7B7A-43D3-8B79-37D633B846F1}">
                  <asvg:svgBlip xmlns:asvg="http://schemas.microsoft.com/office/drawing/2016/SVG/main" r:embed="rId10"/>
                </a:ext>
              </a:extLst>
            </a:blip>
            <a:stretch>
              <a:fillRect l="-39531" t="0" r="0" b="0"/>
            </a:stretch>
          </a:blipFill>
        </p:spPr>
      </p:sp>
      <p:sp>
        <p:nvSpPr>
          <p:cNvPr name="Freeform 20" id="20"/>
          <p:cNvSpPr/>
          <p:nvPr/>
        </p:nvSpPr>
        <p:spPr>
          <a:xfrm flipH="false" flipV="false" rot="0">
            <a:off x="12480822" y="1660261"/>
            <a:ext cx="2906951" cy="752226"/>
          </a:xfrm>
          <a:custGeom>
            <a:avLst/>
            <a:gdLst/>
            <a:ahLst/>
            <a:cxnLst/>
            <a:rect r="r" b="b" t="t" l="l"/>
            <a:pathLst>
              <a:path h="752226" w="2906951">
                <a:moveTo>
                  <a:pt x="0" y="0"/>
                </a:moveTo>
                <a:lnTo>
                  <a:pt x="2906951" y="0"/>
                </a:lnTo>
                <a:lnTo>
                  <a:pt x="2906951" y="752226"/>
                </a:lnTo>
                <a:lnTo>
                  <a:pt x="0" y="752226"/>
                </a:lnTo>
                <a:lnTo>
                  <a:pt x="0" y="0"/>
                </a:lnTo>
                <a:close/>
              </a:path>
            </a:pathLst>
          </a:custGeom>
          <a:blipFill>
            <a:blip r:embed="rId9">
              <a:extLst>
                <a:ext uri="{96DAC541-7B7A-43D3-8B79-37D633B846F1}">
                  <asvg:svgBlip xmlns:asvg="http://schemas.microsoft.com/office/drawing/2016/SVG/main" r:embed="rId10"/>
                </a:ext>
              </a:extLst>
            </a:blip>
            <a:stretch>
              <a:fillRect l="-39531" t="0" r="0" b="0"/>
            </a:stretch>
          </a:blipFill>
        </p:spPr>
      </p:sp>
      <p:sp>
        <p:nvSpPr>
          <p:cNvPr name="Freeform 21" id="21"/>
          <p:cNvSpPr/>
          <p:nvPr/>
        </p:nvSpPr>
        <p:spPr>
          <a:xfrm flipH="false" flipV="false" rot="0">
            <a:off x="4078783" y="5848267"/>
            <a:ext cx="2906951" cy="752226"/>
          </a:xfrm>
          <a:custGeom>
            <a:avLst/>
            <a:gdLst/>
            <a:ahLst/>
            <a:cxnLst/>
            <a:rect r="r" b="b" t="t" l="l"/>
            <a:pathLst>
              <a:path h="752226" w="2906951">
                <a:moveTo>
                  <a:pt x="0" y="0"/>
                </a:moveTo>
                <a:lnTo>
                  <a:pt x="2906951" y="0"/>
                </a:lnTo>
                <a:lnTo>
                  <a:pt x="2906951" y="752226"/>
                </a:lnTo>
                <a:lnTo>
                  <a:pt x="0" y="752226"/>
                </a:lnTo>
                <a:lnTo>
                  <a:pt x="0" y="0"/>
                </a:lnTo>
                <a:close/>
              </a:path>
            </a:pathLst>
          </a:custGeom>
          <a:blipFill>
            <a:blip r:embed="rId9">
              <a:extLst>
                <a:ext uri="{96DAC541-7B7A-43D3-8B79-37D633B846F1}">
                  <asvg:svgBlip xmlns:asvg="http://schemas.microsoft.com/office/drawing/2016/SVG/main" r:embed="rId10"/>
                </a:ext>
              </a:extLst>
            </a:blip>
            <a:stretch>
              <a:fillRect l="-39531" t="0" r="0" b="0"/>
            </a:stretch>
          </a:blipFill>
        </p:spPr>
      </p:sp>
      <p:sp>
        <p:nvSpPr>
          <p:cNvPr name="Freeform 22" id="22"/>
          <p:cNvSpPr/>
          <p:nvPr/>
        </p:nvSpPr>
        <p:spPr>
          <a:xfrm flipH="false" flipV="false" rot="0">
            <a:off x="12480822" y="5848267"/>
            <a:ext cx="2906951" cy="752226"/>
          </a:xfrm>
          <a:custGeom>
            <a:avLst/>
            <a:gdLst/>
            <a:ahLst/>
            <a:cxnLst/>
            <a:rect r="r" b="b" t="t" l="l"/>
            <a:pathLst>
              <a:path h="752226" w="2906951">
                <a:moveTo>
                  <a:pt x="0" y="0"/>
                </a:moveTo>
                <a:lnTo>
                  <a:pt x="2906951" y="0"/>
                </a:lnTo>
                <a:lnTo>
                  <a:pt x="2906951" y="752226"/>
                </a:lnTo>
                <a:lnTo>
                  <a:pt x="0" y="752226"/>
                </a:lnTo>
                <a:lnTo>
                  <a:pt x="0" y="0"/>
                </a:lnTo>
                <a:close/>
              </a:path>
            </a:pathLst>
          </a:custGeom>
          <a:blipFill>
            <a:blip r:embed="rId9">
              <a:extLst>
                <a:ext uri="{96DAC541-7B7A-43D3-8B79-37D633B846F1}">
                  <asvg:svgBlip xmlns:asvg="http://schemas.microsoft.com/office/drawing/2016/SVG/main" r:embed="rId10"/>
                </a:ext>
              </a:extLst>
            </a:blip>
            <a:stretch>
              <a:fillRect l="-39531" t="0" r="0" b="0"/>
            </a:stretch>
          </a:blipFill>
        </p:spPr>
      </p:sp>
      <p:sp>
        <p:nvSpPr>
          <p:cNvPr name="Freeform 23" id="23"/>
          <p:cNvSpPr/>
          <p:nvPr/>
        </p:nvSpPr>
        <p:spPr>
          <a:xfrm flipH="false" flipV="false" rot="0">
            <a:off x="11027346" y="1660261"/>
            <a:ext cx="2906951" cy="752226"/>
          </a:xfrm>
          <a:custGeom>
            <a:avLst/>
            <a:gdLst/>
            <a:ahLst/>
            <a:cxnLst/>
            <a:rect r="r" b="b" t="t" l="l"/>
            <a:pathLst>
              <a:path h="752226" w="2906951">
                <a:moveTo>
                  <a:pt x="0" y="0"/>
                </a:moveTo>
                <a:lnTo>
                  <a:pt x="2906952" y="0"/>
                </a:lnTo>
                <a:lnTo>
                  <a:pt x="2906952" y="752226"/>
                </a:lnTo>
                <a:lnTo>
                  <a:pt x="0" y="752226"/>
                </a:lnTo>
                <a:lnTo>
                  <a:pt x="0" y="0"/>
                </a:lnTo>
                <a:close/>
              </a:path>
            </a:pathLst>
          </a:custGeom>
          <a:blipFill>
            <a:blip r:embed="rId9">
              <a:extLst>
                <a:ext uri="{96DAC541-7B7A-43D3-8B79-37D633B846F1}">
                  <asvg:svgBlip xmlns:asvg="http://schemas.microsoft.com/office/drawing/2016/SVG/main" r:embed="rId10"/>
                </a:ext>
              </a:extLst>
            </a:blip>
            <a:stretch>
              <a:fillRect l="-39531" t="0" r="0" b="0"/>
            </a:stretch>
          </a:blipFill>
        </p:spPr>
      </p:sp>
      <p:sp>
        <p:nvSpPr>
          <p:cNvPr name="Freeform 24" id="24"/>
          <p:cNvSpPr/>
          <p:nvPr/>
        </p:nvSpPr>
        <p:spPr>
          <a:xfrm flipH="false" flipV="false" rot="0">
            <a:off x="11027346" y="5848267"/>
            <a:ext cx="2906951" cy="752226"/>
          </a:xfrm>
          <a:custGeom>
            <a:avLst/>
            <a:gdLst/>
            <a:ahLst/>
            <a:cxnLst/>
            <a:rect r="r" b="b" t="t" l="l"/>
            <a:pathLst>
              <a:path h="752226" w="2906951">
                <a:moveTo>
                  <a:pt x="0" y="0"/>
                </a:moveTo>
                <a:lnTo>
                  <a:pt x="2906952" y="0"/>
                </a:lnTo>
                <a:lnTo>
                  <a:pt x="2906952" y="752226"/>
                </a:lnTo>
                <a:lnTo>
                  <a:pt x="0" y="752226"/>
                </a:lnTo>
                <a:lnTo>
                  <a:pt x="0" y="0"/>
                </a:lnTo>
                <a:close/>
              </a:path>
            </a:pathLst>
          </a:custGeom>
          <a:blipFill>
            <a:blip r:embed="rId9">
              <a:extLst>
                <a:ext uri="{96DAC541-7B7A-43D3-8B79-37D633B846F1}">
                  <asvg:svgBlip xmlns:asvg="http://schemas.microsoft.com/office/drawing/2016/SVG/main" r:embed="rId10"/>
                </a:ext>
              </a:extLst>
            </a:blip>
            <a:stretch>
              <a:fillRect l="-39531" t="0" r="0" b="0"/>
            </a:stretch>
          </a:blipFill>
        </p:spPr>
      </p:sp>
      <p:sp>
        <p:nvSpPr>
          <p:cNvPr name="TextBox 25" id="25"/>
          <p:cNvSpPr txBox="true"/>
          <p:nvPr/>
        </p:nvSpPr>
        <p:spPr>
          <a:xfrm rot="0">
            <a:off x="2632663" y="1879491"/>
            <a:ext cx="4097722" cy="307082"/>
          </a:xfrm>
          <a:prstGeom prst="rect">
            <a:avLst/>
          </a:prstGeom>
        </p:spPr>
        <p:txBody>
          <a:bodyPr anchor="t" rtlCol="false" tIns="0" lIns="0" bIns="0" rIns="0">
            <a:spAutoFit/>
          </a:bodyPr>
          <a:lstStyle/>
          <a:p>
            <a:pPr algn="l" marL="0" indent="0" lvl="0">
              <a:lnSpc>
                <a:spcPts val="2351"/>
              </a:lnSpc>
            </a:pPr>
            <a:r>
              <a:rPr lang="en-US" b="true" sz="2099" spc="20">
                <a:solidFill>
                  <a:srgbClr val="000000"/>
                </a:solidFill>
                <a:latin typeface="DM Sans Bold"/>
                <a:ea typeface="DM Sans Bold"/>
                <a:cs typeface="DM Sans Bold"/>
                <a:sym typeface="DM Sans Bold"/>
              </a:rPr>
              <a:t>Paid Advertising</a:t>
            </a:r>
          </a:p>
        </p:txBody>
      </p:sp>
      <p:sp>
        <p:nvSpPr>
          <p:cNvPr name="TextBox 26" id="26"/>
          <p:cNvSpPr txBox="true"/>
          <p:nvPr/>
        </p:nvSpPr>
        <p:spPr>
          <a:xfrm rot="0">
            <a:off x="2632663" y="6067497"/>
            <a:ext cx="3990531" cy="307082"/>
          </a:xfrm>
          <a:prstGeom prst="rect">
            <a:avLst/>
          </a:prstGeom>
        </p:spPr>
        <p:txBody>
          <a:bodyPr anchor="t" rtlCol="false" tIns="0" lIns="0" bIns="0" rIns="0">
            <a:spAutoFit/>
          </a:bodyPr>
          <a:lstStyle/>
          <a:p>
            <a:pPr algn="l" marL="0" indent="0" lvl="0">
              <a:lnSpc>
                <a:spcPts val="2351"/>
              </a:lnSpc>
            </a:pPr>
            <a:r>
              <a:rPr lang="en-US" b="true" sz="2099" spc="20">
                <a:solidFill>
                  <a:srgbClr val="000000"/>
                </a:solidFill>
                <a:latin typeface="DM Sans Bold"/>
                <a:ea typeface="DM Sans Bold"/>
                <a:cs typeface="DM Sans Bold"/>
                <a:sym typeface="DM Sans Bold"/>
              </a:rPr>
              <a:t>Custom</a:t>
            </a:r>
            <a:r>
              <a:rPr lang="en-US" b="true" sz="2099" spc="20">
                <a:solidFill>
                  <a:srgbClr val="000000"/>
                </a:solidFill>
                <a:latin typeface="DM Sans Bold"/>
                <a:ea typeface="DM Sans Bold"/>
                <a:cs typeface="DM Sans Bold"/>
                <a:sym typeface="DM Sans Bold"/>
              </a:rPr>
              <a:t>er Retention</a:t>
            </a:r>
          </a:p>
        </p:txBody>
      </p:sp>
      <p:sp>
        <p:nvSpPr>
          <p:cNvPr name="TextBox 27" id="27"/>
          <p:cNvSpPr txBox="true"/>
          <p:nvPr/>
        </p:nvSpPr>
        <p:spPr>
          <a:xfrm rot="0">
            <a:off x="10460224" y="1879491"/>
            <a:ext cx="2811428" cy="307082"/>
          </a:xfrm>
          <a:prstGeom prst="rect">
            <a:avLst/>
          </a:prstGeom>
        </p:spPr>
        <p:txBody>
          <a:bodyPr anchor="t" rtlCol="false" tIns="0" lIns="0" bIns="0" rIns="0">
            <a:spAutoFit/>
          </a:bodyPr>
          <a:lstStyle/>
          <a:p>
            <a:pPr algn="l" marL="0" indent="0" lvl="0">
              <a:lnSpc>
                <a:spcPts val="2351"/>
              </a:lnSpc>
            </a:pPr>
            <a:r>
              <a:rPr lang="en-US" b="true" sz="2099" spc="20">
                <a:solidFill>
                  <a:srgbClr val="000000"/>
                </a:solidFill>
                <a:latin typeface="DM Sans Bold"/>
                <a:ea typeface="DM Sans Bold"/>
                <a:cs typeface="DM Sans Bold"/>
                <a:sym typeface="DM Sans Bold"/>
              </a:rPr>
              <a:t>L</a:t>
            </a:r>
            <a:r>
              <a:rPr lang="en-US" b="true" sz="2099" spc="20">
                <a:solidFill>
                  <a:srgbClr val="000000"/>
                </a:solidFill>
                <a:latin typeface="DM Sans Bold"/>
                <a:ea typeface="DM Sans Bold"/>
                <a:cs typeface="DM Sans Bold"/>
                <a:sym typeface="DM Sans Bold"/>
              </a:rPr>
              <a:t>ead Generation</a:t>
            </a:r>
          </a:p>
        </p:txBody>
      </p:sp>
      <p:sp>
        <p:nvSpPr>
          <p:cNvPr name="TextBox 28" id="28"/>
          <p:cNvSpPr txBox="true"/>
          <p:nvPr/>
        </p:nvSpPr>
        <p:spPr>
          <a:xfrm rot="0">
            <a:off x="10460224" y="6067497"/>
            <a:ext cx="4803714" cy="307082"/>
          </a:xfrm>
          <a:prstGeom prst="rect">
            <a:avLst/>
          </a:prstGeom>
        </p:spPr>
        <p:txBody>
          <a:bodyPr anchor="t" rtlCol="false" tIns="0" lIns="0" bIns="0" rIns="0">
            <a:spAutoFit/>
          </a:bodyPr>
          <a:lstStyle/>
          <a:p>
            <a:pPr algn="l" marL="0" indent="0" lvl="0">
              <a:lnSpc>
                <a:spcPts val="2351"/>
              </a:lnSpc>
            </a:pPr>
            <a:r>
              <a:rPr lang="en-US" b="true" sz="2099" spc="20">
                <a:solidFill>
                  <a:srgbClr val="000000"/>
                </a:solidFill>
                <a:latin typeface="DM Sans Bold"/>
                <a:ea typeface="DM Sans Bold"/>
                <a:cs typeface="DM Sans Bold"/>
                <a:sym typeface="DM Sans Bold"/>
              </a:rPr>
              <a:t>Co</a:t>
            </a:r>
            <a:r>
              <a:rPr lang="en-US" b="true" sz="2099" spc="20">
                <a:solidFill>
                  <a:srgbClr val="000000"/>
                </a:solidFill>
                <a:latin typeface="DM Sans Bold"/>
                <a:ea typeface="DM Sans Bold"/>
                <a:cs typeface="DM Sans Bold"/>
                <a:sym typeface="DM Sans Bold"/>
              </a:rPr>
              <a:t>st-Efficient Marketing</a:t>
            </a:r>
          </a:p>
        </p:txBody>
      </p:sp>
      <p:sp>
        <p:nvSpPr>
          <p:cNvPr name="TextBox 29" id="29"/>
          <p:cNvSpPr txBox="true"/>
          <p:nvPr/>
        </p:nvSpPr>
        <p:spPr>
          <a:xfrm rot="0">
            <a:off x="1617689" y="1804605"/>
            <a:ext cx="424128" cy="421070"/>
          </a:xfrm>
          <a:prstGeom prst="rect">
            <a:avLst/>
          </a:prstGeom>
        </p:spPr>
        <p:txBody>
          <a:bodyPr anchor="t" rtlCol="false" tIns="0" lIns="0" bIns="0" rIns="0">
            <a:spAutoFit/>
          </a:bodyPr>
          <a:lstStyle/>
          <a:p>
            <a:pPr algn="ctr" marL="0" indent="0" lvl="0">
              <a:lnSpc>
                <a:spcPts val="3104"/>
              </a:lnSpc>
            </a:pPr>
            <a:r>
              <a:rPr lang="en-US" b="true" sz="2772" spc="27">
                <a:solidFill>
                  <a:srgbClr val="FFFFFF"/>
                </a:solidFill>
                <a:latin typeface="Poppins Semi-Bold"/>
                <a:ea typeface="Poppins Semi-Bold"/>
                <a:cs typeface="Poppins Semi-Bold"/>
                <a:sym typeface="Poppins Semi-Bold"/>
              </a:rPr>
              <a:t>1</a:t>
            </a:r>
          </a:p>
        </p:txBody>
      </p:sp>
      <p:sp>
        <p:nvSpPr>
          <p:cNvPr name="TextBox 30" id="30"/>
          <p:cNvSpPr txBox="true"/>
          <p:nvPr/>
        </p:nvSpPr>
        <p:spPr>
          <a:xfrm rot="0">
            <a:off x="1617689" y="5992611"/>
            <a:ext cx="424128" cy="421131"/>
          </a:xfrm>
          <a:prstGeom prst="rect">
            <a:avLst/>
          </a:prstGeom>
        </p:spPr>
        <p:txBody>
          <a:bodyPr anchor="t" rtlCol="false" tIns="0" lIns="0" bIns="0" rIns="0">
            <a:spAutoFit/>
          </a:bodyPr>
          <a:lstStyle/>
          <a:p>
            <a:pPr algn="ctr" marL="0" indent="0" lvl="0">
              <a:lnSpc>
                <a:spcPts val="3104"/>
              </a:lnSpc>
            </a:pPr>
            <a:r>
              <a:rPr lang="en-US" b="true" sz="2772" spc="27">
                <a:solidFill>
                  <a:srgbClr val="FEFFFE"/>
                </a:solidFill>
                <a:latin typeface="Poppins Semi-Bold"/>
                <a:ea typeface="Poppins Semi-Bold"/>
                <a:cs typeface="Poppins Semi-Bold"/>
                <a:sym typeface="Poppins Semi-Bold"/>
              </a:rPr>
              <a:t>3</a:t>
            </a:r>
          </a:p>
        </p:txBody>
      </p:sp>
      <p:sp>
        <p:nvSpPr>
          <p:cNvPr name="TextBox 31" id="31"/>
          <p:cNvSpPr txBox="true"/>
          <p:nvPr/>
        </p:nvSpPr>
        <p:spPr>
          <a:xfrm rot="0">
            <a:off x="9445250" y="1804605"/>
            <a:ext cx="424128" cy="421131"/>
          </a:xfrm>
          <a:prstGeom prst="rect">
            <a:avLst/>
          </a:prstGeom>
        </p:spPr>
        <p:txBody>
          <a:bodyPr anchor="t" rtlCol="false" tIns="0" lIns="0" bIns="0" rIns="0">
            <a:spAutoFit/>
          </a:bodyPr>
          <a:lstStyle/>
          <a:p>
            <a:pPr algn="ctr" marL="0" indent="0" lvl="0">
              <a:lnSpc>
                <a:spcPts val="3104"/>
              </a:lnSpc>
            </a:pPr>
            <a:r>
              <a:rPr lang="en-US" b="true" sz="2772" spc="27">
                <a:solidFill>
                  <a:srgbClr val="FFFFFF"/>
                </a:solidFill>
                <a:latin typeface="Poppins Semi-Bold"/>
                <a:ea typeface="Poppins Semi-Bold"/>
                <a:cs typeface="Poppins Semi-Bold"/>
                <a:sym typeface="Poppins Semi-Bold"/>
              </a:rPr>
              <a:t>2</a:t>
            </a:r>
          </a:p>
        </p:txBody>
      </p:sp>
      <p:sp>
        <p:nvSpPr>
          <p:cNvPr name="TextBox 32" id="32"/>
          <p:cNvSpPr txBox="true"/>
          <p:nvPr/>
        </p:nvSpPr>
        <p:spPr>
          <a:xfrm rot="0">
            <a:off x="9445250" y="5992611"/>
            <a:ext cx="424128" cy="421070"/>
          </a:xfrm>
          <a:prstGeom prst="rect">
            <a:avLst/>
          </a:prstGeom>
        </p:spPr>
        <p:txBody>
          <a:bodyPr anchor="t" rtlCol="false" tIns="0" lIns="0" bIns="0" rIns="0">
            <a:spAutoFit/>
          </a:bodyPr>
          <a:lstStyle/>
          <a:p>
            <a:pPr algn="ctr" marL="0" indent="0" lvl="0">
              <a:lnSpc>
                <a:spcPts val="3104"/>
              </a:lnSpc>
            </a:pPr>
            <a:r>
              <a:rPr lang="en-US" b="true" sz="2772" spc="27">
                <a:solidFill>
                  <a:srgbClr val="FFFFFF"/>
                </a:solidFill>
                <a:latin typeface="Poppins Semi-Bold"/>
                <a:ea typeface="Poppins Semi-Bold"/>
                <a:cs typeface="Poppins Semi-Bold"/>
                <a:sym typeface="Poppins Semi-Bold"/>
              </a:rPr>
              <a:t>4</a:t>
            </a:r>
          </a:p>
        </p:txBody>
      </p:sp>
      <p:sp>
        <p:nvSpPr>
          <p:cNvPr name="TextBox 33" id="33"/>
          <p:cNvSpPr txBox="true"/>
          <p:nvPr/>
        </p:nvSpPr>
        <p:spPr>
          <a:xfrm rot="0">
            <a:off x="2619694" y="2581308"/>
            <a:ext cx="5825128" cy="1102360"/>
          </a:xfrm>
          <a:prstGeom prst="rect">
            <a:avLst/>
          </a:prstGeom>
        </p:spPr>
        <p:txBody>
          <a:bodyPr anchor="t" rtlCol="false" tIns="0" lIns="0" bIns="0" rIns="0">
            <a:spAutoFit/>
          </a:bodyPr>
          <a:lstStyle/>
          <a:p>
            <a:pPr algn="l" marL="0" indent="0" lvl="0">
              <a:lnSpc>
                <a:spcPts val="2239"/>
              </a:lnSpc>
            </a:pPr>
            <a:r>
              <a:rPr lang="en-US" sz="1599" spc="38">
                <a:solidFill>
                  <a:srgbClr val="FFFFFF"/>
                </a:solidFill>
                <a:latin typeface="DM Sans"/>
                <a:ea typeface="DM Sans"/>
                <a:cs typeface="DM Sans"/>
                <a:sym typeface="DM Sans"/>
              </a:rPr>
              <a:t>Many businesses lose money due to inefficient ad campaigns on Google, Facebook, and Instagram. A consultant ensures ad budgets are utilised effectively by focusing on high-converting audiences.</a:t>
            </a:r>
          </a:p>
        </p:txBody>
      </p:sp>
      <p:sp>
        <p:nvSpPr>
          <p:cNvPr name="TextBox 34" id="34"/>
          <p:cNvSpPr txBox="true"/>
          <p:nvPr/>
        </p:nvSpPr>
        <p:spPr>
          <a:xfrm rot="0">
            <a:off x="2575530" y="6771943"/>
            <a:ext cx="5825128" cy="1102360"/>
          </a:xfrm>
          <a:prstGeom prst="rect">
            <a:avLst/>
          </a:prstGeom>
        </p:spPr>
        <p:txBody>
          <a:bodyPr anchor="t" rtlCol="false" tIns="0" lIns="0" bIns="0" rIns="0">
            <a:spAutoFit/>
          </a:bodyPr>
          <a:lstStyle/>
          <a:p>
            <a:pPr algn="l" marL="0" indent="0" lvl="0">
              <a:lnSpc>
                <a:spcPts val="2239"/>
              </a:lnSpc>
            </a:pPr>
            <a:r>
              <a:rPr lang="en-US" sz="1599" spc="38">
                <a:solidFill>
                  <a:srgbClr val="FFFFFF"/>
                </a:solidFill>
                <a:latin typeface="DM Sans"/>
                <a:ea typeface="DM Sans"/>
                <a:cs typeface="DM Sans"/>
                <a:sym typeface="DM Sans"/>
              </a:rPr>
              <a:t>Businesses that focus only on acquiring new customers without retaining existing ones often suffer from low profit margins. A consultant helps improve customer retention strategies to increase lifetime customer value.</a:t>
            </a:r>
          </a:p>
        </p:txBody>
      </p:sp>
      <p:sp>
        <p:nvSpPr>
          <p:cNvPr name="TextBox 35" id="35"/>
          <p:cNvSpPr txBox="true"/>
          <p:nvPr/>
        </p:nvSpPr>
        <p:spPr>
          <a:xfrm rot="0">
            <a:off x="10447256" y="2590833"/>
            <a:ext cx="5825128" cy="1166363"/>
          </a:xfrm>
          <a:prstGeom prst="rect">
            <a:avLst/>
          </a:prstGeom>
        </p:spPr>
        <p:txBody>
          <a:bodyPr anchor="t" rtlCol="false" tIns="0" lIns="0" bIns="0" rIns="0">
            <a:spAutoFit/>
          </a:bodyPr>
          <a:lstStyle/>
          <a:p>
            <a:pPr algn="l" marL="0" indent="0" lvl="0">
              <a:lnSpc>
                <a:spcPts val="2387"/>
              </a:lnSpc>
            </a:pPr>
            <a:r>
              <a:rPr lang="en-US" sz="1705" spc="40">
                <a:solidFill>
                  <a:srgbClr val="FFFFFF"/>
                </a:solidFill>
                <a:latin typeface="DM Sans"/>
                <a:ea typeface="DM Sans"/>
                <a:cs typeface="DM Sans"/>
                <a:sym typeface="DM Sans"/>
              </a:rPr>
              <a:t>A major reason for low profits is the lack of a proper lead nurturing system. A consultant helps create automated lead generation systems to convert inquiries into paying customers.</a:t>
            </a:r>
          </a:p>
        </p:txBody>
      </p:sp>
      <p:sp>
        <p:nvSpPr>
          <p:cNvPr name="TextBox 36" id="36"/>
          <p:cNvSpPr txBox="true"/>
          <p:nvPr/>
        </p:nvSpPr>
        <p:spPr>
          <a:xfrm rot="0">
            <a:off x="10447256" y="6771943"/>
            <a:ext cx="5825128" cy="826135"/>
          </a:xfrm>
          <a:prstGeom prst="rect">
            <a:avLst/>
          </a:prstGeom>
        </p:spPr>
        <p:txBody>
          <a:bodyPr anchor="t" rtlCol="false" tIns="0" lIns="0" bIns="0" rIns="0">
            <a:spAutoFit/>
          </a:bodyPr>
          <a:lstStyle/>
          <a:p>
            <a:pPr algn="l" marL="0" indent="0" lvl="0">
              <a:lnSpc>
                <a:spcPts val="2239"/>
              </a:lnSpc>
            </a:pPr>
            <a:r>
              <a:rPr lang="en-US" sz="1599" spc="38">
                <a:solidFill>
                  <a:srgbClr val="FFFFFF"/>
                </a:solidFill>
                <a:latin typeface="DM Sans"/>
                <a:ea typeface="DM Sans"/>
                <a:cs typeface="DM Sans"/>
                <a:sym typeface="DM Sans"/>
              </a:rPr>
              <a:t>Digital marketing consultants integrate AI tools to optimize ad targeting, automate customer communication, and analyze business trends.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315088" t="0" r="-277219" b="0"/>
            </a:stretch>
          </a:blipFill>
        </p:spPr>
      </p:sp>
      <p:sp>
        <p:nvSpPr>
          <p:cNvPr name="TextBox 3" id="3"/>
          <p:cNvSpPr txBox="true"/>
          <p:nvPr/>
        </p:nvSpPr>
        <p:spPr>
          <a:xfrm rot="0">
            <a:off x="9410435" y="1466882"/>
            <a:ext cx="7848865" cy="7305612"/>
          </a:xfrm>
          <a:prstGeom prst="rect">
            <a:avLst/>
          </a:prstGeom>
        </p:spPr>
        <p:txBody>
          <a:bodyPr anchor="t" rtlCol="false" tIns="0" lIns="0" bIns="0" rIns="0">
            <a:spAutoFit/>
          </a:bodyPr>
          <a:lstStyle/>
          <a:p>
            <a:pPr algn="ctr">
              <a:lnSpc>
                <a:spcPts val="4066"/>
              </a:lnSpc>
            </a:pPr>
            <a:r>
              <a:rPr lang="en-US" sz="2904" b="true">
                <a:solidFill>
                  <a:srgbClr val="2B3560"/>
                </a:solidFill>
                <a:latin typeface="DM Sans Bold"/>
                <a:ea typeface="DM Sans Bold"/>
                <a:cs typeface="DM Sans Bold"/>
                <a:sym typeface="DM Sans Bold"/>
              </a:rPr>
              <a:t>If your business is facing low profits, weak online presence, or inefficient marketing efforts, a Digital Marketing Consultant can help you cut costs, increase sales, and drive long-term growth.</a:t>
            </a:r>
          </a:p>
          <a:p>
            <a:pPr algn="ctr">
              <a:lnSpc>
                <a:spcPts val="3359"/>
              </a:lnSpc>
            </a:pPr>
          </a:p>
          <a:p>
            <a:pPr algn="ctr">
              <a:lnSpc>
                <a:spcPts val="3359"/>
              </a:lnSpc>
            </a:pPr>
            <a:r>
              <a:rPr lang="en-US" sz="2400">
                <a:solidFill>
                  <a:srgbClr val="C40B20"/>
                </a:solidFill>
                <a:latin typeface="League Spartan"/>
                <a:ea typeface="League Spartan"/>
                <a:cs typeface="League Spartan"/>
                <a:sym typeface="League Spartan"/>
              </a:rPr>
              <a:t>Get expert guidance on SEO, Social Media, Ads &amp; More!</a:t>
            </a:r>
          </a:p>
          <a:p>
            <a:pPr algn="ctr">
              <a:lnSpc>
                <a:spcPts val="3359"/>
              </a:lnSpc>
            </a:pPr>
            <a:r>
              <a:rPr lang="en-US" sz="2400">
                <a:solidFill>
                  <a:srgbClr val="C40B20"/>
                </a:solidFill>
                <a:latin typeface="League Spartan"/>
                <a:ea typeface="League Spartan"/>
                <a:cs typeface="League Spartan"/>
                <a:sym typeface="League Spartan"/>
              </a:rPr>
              <a:t>Let’s craft a winning strategy for your brand.</a:t>
            </a:r>
          </a:p>
          <a:p>
            <a:pPr algn="ctr">
              <a:lnSpc>
                <a:spcPts val="3359"/>
              </a:lnSpc>
            </a:pPr>
          </a:p>
          <a:p>
            <a:pPr algn="ctr">
              <a:lnSpc>
                <a:spcPts val="3359"/>
              </a:lnSpc>
            </a:pPr>
            <a:r>
              <a:rPr lang="en-US" sz="2400">
                <a:solidFill>
                  <a:srgbClr val="2B3560"/>
                </a:solidFill>
                <a:latin typeface="League Spartan"/>
                <a:ea typeface="League Spartan"/>
                <a:cs typeface="League Spartan"/>
                <a:sym typeface="League Spartan"/>
              </a:rPr>
              <a:t>📞 Call now: +91 98116 81687</a:t>
            </a:r>
          </a:p>
          <a:p>
            <a:pPr algn="ctr">
              <a:lnSpc>
                <a:spcPts val="3359"/>
              </a:lnSpc>
            </a:pPr>
            <a:r>
              <a:rPr lang="en-US" sz="2400">
                <a:solidFill>
                  <a:srgbClr val="2B3560"/>
                </a:solidFill>
                <a:latin typeface="League Spartan"/>
                <a:ea typeface="League Spartan"/>
                <a:cs typeface="League Spartan"/>
                <a:sym typeface="League Spartan"/>
              </a:rPr>
              <a:t>💬 </a:t>
            </a:r>
            <a:r>
              <a:rPr lang="en-US" sz="2400" u="sng">
                <a:solidFill>
                  <a:srgbClr val="2B3560"/>
                </a:solidFill>
                <a:latin typeface="League Spartan"/>
                <a:ea typeface="League Spartan"/>
                <a:cs typeface="League Spartan"/>
                <a:sym typeface="League Spartan"/>
                <a:hlinkClick r:id="rId3" tooltip="https://hemant.co.in"/>
              </a:rPr>
              <a:t>WhatsApp: Message us for a FREE consultation!</a:t>
            </a:r>
          </a:p>
          <a:p>
            <a:pPr algn="ctr">
              <a:lnSpc>
                <a:spcPts val="3359"/>
              </a:lnSpc>
            </a:pPr>
          </a:p>
          <a:p>
            <a:pPr algn="ctr">
              <a:lnSpc>
                <a:spcPts val="3359"/>
              </a:lnSpc>
            </a:pPr>
          </a:p>
          <a:p>
            <a:pPr algn="ctr">
              <a:lnSpc>
                <a:spcPts val="2239"/>
              </a:lnSpc>
              <a:spcBef>
                <a:spcPct val="0"/>
              </a:spcBef>
            </a:pPr>
            <a:r>
              <a:rPr lang="en-US" sz="1599">
                <a:solidFill>
                  <a:srgbClr val="964443"/>
                </a:solidFill>
                <a:latin typeface="DM Sans"/>
                <a:ea typeface="DM Sans"/>
                <a:cs typeface="DM Sans"/>
                <a:sym typeface="DM Sans"/>
              </a:rPr>
              <a:t>#SocialMediaMarketing #SmallBusinessIndia #DigitalGrowth #InstagramMarketing #WhatsAppBusiness #MarketingTrends</a:t>
            </a:r>
          </a:p>
        </p:txBody>
      </p:sp>
      <p:sp>
        <p:nvSpPr>
          <p:cNvPr name="Freeform 4" id="4"/>
          <p:cNvSpPr/>
          <p:nvPr/>
        </p:nvSpPr>
        <p:spPr>
          <a:xfrm flipH="false" flipV="false" rot="0">
            <a:off x="0" y="0"/>
            <a:ext cx="8229600" cy="10287000"/>
          </a:xfrm>
          <a:custGeom>
            <a:avLst/>
            <a:gdLst/>
            <a:ahLst/>
            <a:cxnLst/>
            <a:rect r="r" b="b" t="t" l="l"/>
            <a:pathLst>
              <a:path h="10287000" w="8229600">
                <a:moveTo>
                  <a:pt x="0" y="0"/>
                </a:moveTo>
                <a:lnTo>
                  <a:pt x="8229600" y="0"/>
                </a:lnTo>
                <a:lnTo>
                  <a:pt x="8229600" y="10287000"/>
                </a:lnTo>
                <a:lnTo>
                  <a:pt x="0" y="10287000"/>
                </a:lnTo>
                <a:lnTo>
                  <a:pt x="0" y="0"/>
                </a:lnTo>
                <a:close/>
              </a:path>
            </a:pathLst>
          </a:custGeom>
          <a:blipFill>
            <a:blip r:embed="rId4"/>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DAGiWBj_UYM</dc:identifier>
  <dcterms:modified xsi:type="dcterms:W3CDTF">2011-08-01T06:04:30Z</dcterms:modified>
  <cp:revision>1</cp:revision>
  <dc:title>Hemant - PPT SEO Benefits for Inbound Marketing - 2025-02-28</dc:title>
</cp:coreProperties>
</file>